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16" r:id="rId2"/>
    <p:sldId id="265" r:id="rId3"/>
    <p:sldId id="258" r:id="rId4"/>
    <p:sldId id="370" r:id="rId5"/>
    <p:sldId id="267" r:id="rId6"/>
    <p:sldId id="328" r:id="rId7"/>
    <p:sldId id="329" r:id="rId8"/>
    <p:sldId id="371" r:id="rId9"/>
    <p:sldId id="368" r:id="rId10"/>
    <p:sldId id="366" r:id="rId11"/>
    <p:sldId id="378" r:id="rId12"/>
    <p:sldId id="372" r:id="rId13"/>
    <p:sldId id="269" r:id="rId14"/>
    <p:sldId id="318" r:id="rId15"/>
    <p:sldId id="273" r:id="rId16"/>
    <p:sldId id="450" r:id="rId17"/>
    <p:sldId id="451" r:id="rId18"/>
    <p:sldId id="452" r:id="rId19"/>
    <p:sldId id="453" r:id="rId20"/>
    <p:sldId id="277" r:id="rId21"/>
    <p:sldId id="454" r:id="rId22"/>
    <p:sldId id="379" r:id="rId23"/>
    <p:sldId id="380" r:id="rId24"/>
    <p:sldId id="278" r:id="rId25"/>
    <p:sldId id="455" r:id="rId26"/>
    <p:sldId id="261" r:id="rId27"/>
    <p:sldId id="381" r:id="rId28"/>
    <p:sldId id="283" r:id="rId29"/>
    <p:sldId id="456" r:id="rId30"/>
    <p:sldId id="396" r:id="rId31"/>
    <p:sldId id="383" r:id="rId32"/>
    <p:sldId id="302" r:id="rId33"/>
    <p:sldId id="385" r:id="rId34"/>
    <p:sldId id="386" r:id="rId35"/>
    <p:sldId id="387" r:id="rId36"/>
    <p:sldId id="388" r:id="rId37"/>
    <p:sldId id="322" r:id="rId38"/>
    <p:sldId id="390" r:id="rId39"/>
    <p:sldId id="391" r:id="rId40"/>
    <p:sldId id="392" r:id="rId41"/>
    <p:sldId id="324" r:id="rId42"/>
    <p:sldId id="393" r:id="rId43"/>
    <p:sldId id="394" r:id="rId44"/>
    <p:sldId id="308" r:id="rId45"/>
    <p:sldId id="395" r:id="rId46"/>
    <p:sldId id="397" r:id="rId47"/>
    <p:sldId id="398" r:id="rId48"/>
    <p:sldId id="399" r:id="rId49"/>
    <p:sldId id="401" r:id="rId50"/>
    <p:sldId id="402" r:id="rId51"/>
    <p:sldId id="403" r:id="rId52"/>
    <p:sldId id="404" r:id="rId53"/>
    <p:sldId id="405" r:id="rId54"/>
    <p:sldId id="406" r:id="rId55"/>
    <p:sldId id="457" r:id="rId56"/>
    <p:sldId id="458" r:id="rId57"/>
    <p:sldId id="408" r:id="rId58"/>
    <p:sldId id="409" r:id="rId59"/>
    <p:sldId id="410" r:id="rId60"/>
    <p:sldId id="411" r:id="rId61"/>
    <p:sldId id="412" r:id="rId62"/>
    <p:sldId id="414" r:id="rId63"/>
    <p:sldId id="415" r:id="rId64"/>
    <p:sldId id="416" r:id="rId65"/>
    <p:sldId id="449" r:id="rId66"/>
    <p:sldId id="459" r:id="rId67"/>
    <p:sldId id="417" r:id="rId68"/>
    <p:sldId id="418" r:id="rId69"/>
    <p:sldId id="419" r:id="rId70"/>
    <p:sldId id="423" r:id="rId71"/>
    <p:sldId id="460" r:id="rId72"/>
    <p:sldId id="426" r:id="rId73"/>
    <p:sldId id="427" r:id="rId74"/>
    <p:sldId id="428" r:id="rId75"/>
    <p:sldId id="429" r:id="rId76"/>
    <p:sldId id="430" r:id="rId77"/>
    <p:sldId id="432" r:id="rId78"/>
    <p:sldId id="433" r:id="rId79"/>
    <p:sldId id="434" r:id="rId80"/>
    <p:sldId id="435" r:id="rId81"/>
    <p:sldId id="438" r:id="rId82"/>
    <p:sldId id="439" r:id="rId83"/>
    <p:sldId id="436" r:id="rId84"/>
    <p:sldId id="440" r:id="rId85"/>
    <p:sldId id="442" r:id="rId86"/>
    <p:sldId id="444" r:id="rId87"/>
    <p:sldId id="461" r:id="rId88"/>
    <p:sldId id="446" r:id="rId89"/>
    <p:sldId id="447" r:id="rId90"/>
    <p:sldId id="431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6" autoAdjust="0"/>
    <p:restoredTop sz="86146" autoAdjust="0"/>
  </p:normalViewPr>
  <p:slideViewPr>
    <p:cSldViewPr snapToGrid="0">
      <p:cViewPr varScale="1">
        <p:scale>
          <a:sx n="80" d="100"/>
          <a:sy n="80" d="100"/>
        </p:scale>
        <p:origin x="56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F0BD4-5755-46AD-A8CB-4E162F8565D4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FACE3-F85D-4A13-9227-E6FACB4F9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9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FACE3-F85D-4A13-9227-E6FACB4F90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01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FACE3-F85D-4A13-9227-E6FACB4F90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27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FACE3-F85D-4A13-9227-E6FACB4F90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1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FACE3-F85D-4A13-9227-E6FACB4F907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20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FACE3-F85D-4A13-9227-E6FACB4F907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96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추가문제 </a:t>
            </a:r>
            <a:r>
              <a:rPr lang="en-US" altLang="ko-KR" dirty="0"/>
              <a:t>: </a:t>
            </a:r>
            <a:r>
              <a:rPr lang="ko-KR" altLang="en-US" dirty="0"/>
              <a:t>직원들의 이름을 출력하고 </a:t>
            </a:r>
            <a:r>
              <a:rPr lang="en-US" altLang="ko-KR" dirty="0"/>
              <a:t>, </a:t>
            </a:r>
            <a:r>
              <a:rPr lang="ko-KR" altLang="en-US" dirty="0"/>
              <a:t>성을 제외한 이름만 나오도록 이름을 두번째 자리에서부터 두 개의 값만 출력되도록 해주세요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FACE3-F85D-4A13-9227-E6FACB4F907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7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88722-9EA0-74B3-43D7-EF15D1448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615131-52B2-DAD8-8979-6706E3334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99255C-D570-D5F6-6741-FC55716A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0FB3A-4020-2CAF-E334-A749E5FF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9BFD3-AD20-278B-64B0-0C2C9AD0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4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C05AD-B61E-DA29-1550-2DB99F95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08C191-AAC9-8136-B7BE-E4679AA3F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83C88-F2DD-641E-8A38-C785DF81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7FAA2-1534-33A1-0B6B-AFE8D55E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D7CDA-39D9-BCB4-832C-465A052C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5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D818F0-4DFB-18FE-0BD8-CD4749C3D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FE0291-A225-4588-63B3-D62BF79D7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6AE1F1-D17B-304B-68CC-2AB0B4DB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7D621-672B-B9B3-6AA3-87B51320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FE342-5126-A613-6ECB-3173CDC4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3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14A4E-CB1E-670A-BE02-D5A5E5F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172D3-E12A-A9B9-7B04-CF763BF3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F02F0-DF04-FE1A-82FB-67033400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5640E-E5B0-8F44-CB8C-4E205275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CA4B0-25BE-90E8-2EAC-4C6B01E2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43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71DFB-5AB8-9B6F-D53E-45AA18F0B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B2748-3FEC-288F-C2AA-CC8EDA6D2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79580-E320-238A-3D73-694281F8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C53D8-F461-FBD6-D8EA-430465A4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059BC7-84CE-EC68-9C91-59A06848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79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67935-8207-590D-9AAF-44C3D0AD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C00CC-8086-F840-2D32-DF828A091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C29236-A609-9FFA-8E37-60A4E7B4A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CCC7-5BB3-05A4-C999-76C95EFD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7A5D2-0E4F-9097-AE3F-2D4CA9F0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F18D4-CC90-D4F2-FAC0-F0B25966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40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F15DE-AE0D-3AA4-49DB-CE9CBC74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29936F-E861-3773-65EC-CC3C6DA6B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9CE3A-5420-743C-CCA0-CF23DECA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6C1C35-8BDA-661D-0E79-36B7290BD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E3099D-71F8-E579-5AEB-B453E4990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92A79F-FC8B-4A84-2F06-C0A36887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662399-72CE-DD8B-A5C8-F28C29C3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73D6B2-4BD1-FA21-8FF8-FCC79C2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6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C2D8C-E282-A073-841A-35CE736F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1358A5-D46D-6E79-48A9-3991BE48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551DA8-6083-8CC1-4DFD-3B51F743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4ADEE3-637A-9E20-583E-AD6CC9E4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ED651A-B27E-BB42-65CD-0DA025D95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5EB14D-C5A0-65C3-9F8F-5F7C7913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09D2B-BBF3-9144-42F6-C9E5BDBC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53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4BF89-E994-06B0-F085-ED3D5579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62982-A04C-8DC5-5C31-8EB3514BD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49FDA-A7AF-A5F6-391F-335A741C5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8DC1C-8133-AE06-E704-8CFC7097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8757A-8B7F-0F9F-34B8-2F086296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E3A9E-D177-844D-7C23-E5A16B6D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00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770C-6D65-535E-9122-D0EF305E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8FE2EA-2A67-082D-1B66-64FE233C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42D634-92BF-F464-8C06-BC971062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B2A00F-D8CB-CA26-A2E0-E6334FE6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A00C0D-C46C-8737-896C-80288666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AE045-1627-9297-80E0-418262F1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8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21B604-E070-A901-B0D7-5E47D401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243C5C-BF43-E118-C54B-715D5A285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1BF62-9F68-0BBD-AB0C-FBFFA531F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7EADD-3BB2-48FB-B273-76C5AD2FE7A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F8F9A-8139-59C9-78FD-3016BF7A5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8F9B9-91F1-50B7-0EC8-7520C0972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85CF4-BEC4-4CC2-BC95-B290CF5BE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0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417FFE68-DA07-BF86-3C69-C979001BF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7155" y="1012727"/>
            <a:ext cx="4447505" cy="5111175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altLang="ko-KR" b="1" dirty="0"/>
              <a:t>SQL </a:t>
            </a:r>
            <a:r>
              <a:rPr lang="ko-KR" altLang="en-US" b="1" dirty="0"/>
              <a:t>의미와 종류</a:t>
            </a:r>
            <a:endParaRPr lang="en-US" altLang="ko-KR" b="1" dirty="0"/>
          </a:p>
          <a:p>
            <a:pPr marL="457200" indent="-457200" algn="l">
              <a:buAutoNum type="arabicPeriod"/>
            </a:pPr>
            <a:endParaRPr lang="en-US" altLang="ko-KR" b="1" dirty="0"/>
          </a:p>
          <a:p>
            <a:pPr marL="457200" indent="-457200" algn="l">
              <a:buAutoNum type="arabicPeriod"/>
            </a:pPr>
            <a:r>
              <a:rPr lang="en-US" altLang="ko-KR" b="1" dirty="0"/>
              <a:t>SQL </a:t>
            </a:r>
            <a:r>
              <a:rPr lang="ko-KR" altLang="en-US" b="1" dirty="0"/>
              <a:t>실행순서</a:t>
            </a:r>
            <a:endParaRPr lang="en-US" altLang="ko-KR" b="1" dirty="0"/>
          </a:p>
          <a:p>
            <a:pPr marL="457200" indent="-457200" algn="l">
              <a:buAutoNum type="arabicPeriod"/>
            </a:pPr>
            <a:endParaRPr lang="en-US" altLang="ko-KR" b="1" dirty="0"/>
          </a:p>
          <a:p>
            <a:pPr marL="457200" indent="-457200" algn="l">
              <a:buAutoNum type="arabicPeriod"/>
            </a:pPr>
            <a:r>
              <a:rPr lang="en-US" altLang="ko-KR" b="1" dirty="0"/>
              <a:t>* </a:t>
            </a:r>
            <a:r>
              <a:rPr lang="ko-KR" altLang="en-US" b="1" dirty="0"/>
              <a:t>과 </a:t>
            </a:r>
            <a:r>
              <a:rPr lang="en-US" altLang="ko-KR" b="1" dirty="0"/>
              <a:t>DISTINCT , AS </a:t>
            </a:r>
          </a:p>
          <a:p>
            <a:pPr marL="457200" indent="-457200" algn="l">
              <a:buAutoNum type="arabicPeriod"/>
            </a:pPr>
            <a:endParaRPr lang="en-US" altLang="ko-KR" b="1" dirty="0"/>
          </a:p>
          <a:p>
            <a:pPr marL="457200" indent="-457200" algn="l">
              <a:buAutoNum type="arabicPeriod"/>
            </a:pPr>
            <a:r>
              <a:rPr lang="en-US" altLang="ko-KR" b="1" dirty="0"/>
              <a:t>NULL </a:t>
            </a:r>
            <a:r>
              <a:rPr lang="ko-KR" altLang="en-US" b="1" dirty="0"/>
              <a:t>이란</a:t>
            </a:r>
            <a:r>
              <a:rPr lang="en-US" altLang="ko-KR" b="1" dirty="0"/>
              <a:t>? </a:t>
            </a:r>
          </a:p>
          <a:p>
            <a:pPr marL="457200" indent="-457200" algn="l">
              <a:buAutoNum type="arabicPeriod"/>
            </a:pPr>
            <a:endParaRPr lang="en-US" altLang="ko-KR" b="1" dirty="0"/>
          </a:p>
          <a:p>
            <a:pPr marL="457200" indent="-457200" algn="l">
              <a:buAutoNum type="arabicPeriod"/>
            </a:pPr>
            <a:r>
              <a:rPr lang="ko-KR" altLang="en-US" b="1" dirty="0"/>
              <a:t>자료형과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57200" indent="-457200" algn="l">
              <a:buAutoNum type="arabicPeriod"/>
            </a:pPr>
            <a:endParaRPr lang="en-US" altLang="ko-KR" b="1" dirty="0"/>
          </a:p>
          <a:p>
            <a:pPr algn="l"/>
            <a:r>
              <a:rPr lang="en-US" altLang="ko-KR" b="1" dirty="0"/>
              <a:t>6  SELECT </a:t>
            </a:r>
            <a:r>
              <a:rPr lang="ko-KR" altLang="en-US" b="1" dirty="0"/>
              <a:t>연산 </a:t>
            </a:r>
            <a:r>
              <a:rPr lang="en-US" altLang="ko-KR" b="1" dirty="0"/>
              <a:t>/ </a:t>
            </a:r>
            <a:r>
              <a:rPr lang="ko-KR" altLang="en-US" b="1" dirty="0"/>
              <a:t>함수 </a:t>
            </a:r>
            <a:endParaRPr lang="en-US" altLang="ko-KR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2C2D3E-2E77-41E6-782B-BF80B7DDC74E}"/>
              </a:ext>
            </a:extLst>
          </p:cNvPr>
          <p:cNvSpPr/>
          <p:nvPr/>
        </p:nvSpPr>
        <p:spPr>
          <a:xfrm>
            <a:off x="-1" y="0"/>
            <a:ext cx="516825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SELECT</a:t>
            </a:r>
          </a:p>
          <a:p>
            <a:pPr algn="ctr"/>
            <a:r>
              <a:rPr lang="en-US" altLang="ko-KR" sz="4800" dirty="0"/>
              <a:t>-</a:t>
            </a:r>
            <a:r>
              <a:rPr lang="ko-KR" altLang="en-US" sz="4800" dirty="0"/>
              <a:t>기본</a:t>
            </a:r>
            <a:r>
              <a:rPr lang="en-US" altLang="ko-KR" sz="4800" dirty="0"/>
              <a:t>-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28E00-6A4D-FEC0-BDF2-F6A338149D5B}"/>
              </a:ext>
            </a:extLst>
          </p:cNvPr>
          <p:cNvSpPr txBox="1"/>
          <p:nvPr/>
        </p:nvSpPr>
        <p:spPr>
          <a:xfrm>
            <a:off x="-1" y="6488668"/>
            <a:ext cx="1471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강사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강태우</a:t>
            </a:r>
          </a:p>
        </p:txBody>
      </p:sp>
    </p:spTree>
    <p:extLst>
      <p:ext uri="{BB962C8B-B14F-4D97-AF65-F5344CB8AC3E}">
        <p14:creationId xmlns:p14="http://schemas.microsoft.com/office/powerpoint/2010/main" val="317442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89A1C-FFCD-6E4A-1B37-2D9C054D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따라 작성해봅시다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래픽 3" descr="혼란스러운 사람 윤곽선">
            <a:extLst>
              <a:ext uri="{FF2B5EF4-FFF2-40B4-BE49-F238E27FC236}">
                <a16:creationId xmlns:a16="http://schemas.microsoft.com/office/drawing/2014/main" id="{CAEDAA18-389A-3371-DB27-927934508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579" y="3966716"/>
            <a:ext cx="1562038" cy="1562038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895AF4E5-3615-7610-6F1E-D8715B2F4540}"/>
              </a:ext>
            </a:extLst>
          </p:cNvPr>
          <p:cNvSpPr/>
          <p:nvPr/>
        </p:nvSpPr>
        <p:spPr>
          <a:xfrm>
            <a:off x="1306965" y="1998973"/>
            <a:ext cx="4789035" cy="1784622"/>
          </a:xfrm>
          <a:prstGeom prst="wedgeEllipseCallout">
            <a:avLst>
              <a:gd name="adj1" fmla="val -42601"/>
              <a:gd name="adj2" fmla="val 6381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TB_MEMBER</a:t>
            </a:r>
            <a:r>
              <a:rPr lang="ko-KR" altLang="en-US" sz="1600" b="1" dirty="0"/>
              <a:t> 테이블에서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MEMBER_ID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‘BBBBB’</a:t>
            </a:r>
            <a:r>
              <a:rPr lang="ko-KR" altLang="en-US" sz="1600" b="1" dirty="0"/>
              <a:t>인 회원의 결제카드번호와 가입일자를 알려줘</a:t>
            </a:r>
            <a:r>
              <a:rPr lang="en-US" altLang="ko-KR" sz="1600" b="1" dirty="0"/>
              <a:t>!</a:t>
            </a:r>
          </a:p>
        </p:txBody>
      </p:sp>
      <p:pic>
        <p:nvPicPr>
          <p:cNvPr id="6" name="그래픽 5" descr="혼란스러운 사람 윤곽선">
            <a:extLst>
              <a:ext uri="{FF2B5EF4-FFF2-40B4-BE49-F238E27FC236}">
                <a16:creationId xmlns:a16="http://schemas.microsoft.com/office/drawing/2014/main" id="{77CB2DF8-1BF1-8FEC-9FDD-07F003DE8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6808" y="3966716"/>
            <a:ext cx="1562038" cy="156203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256321B-765A-C033-5542-EC9F693A4EFB}"/>
              </a:ext>
            </a:extLst>
          </p:cNvPr>
          <p:cNvSpPr/>
          <p:nvPr/>
        </p:nvSpPr>
        <p:spPr>
          <a:xfrm>
            <a:off x="5147835" y="4271217"/>
            <a:ext cx="947048" cy="4765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18FFF068-993F-1B48-2CB9-5E63C9465164}"/>
              </a:ext>
            </a:extLst>
          </p:cNvPr>
          <p:cNvSpPr/>
          <p:nvPr/>
        </p:nvSpPr>
        <p:spPr>
          <a:xfrm>
            <a:off x="6945764" y="1998973"/>
            <a:ext cx="4941435" cy="1784622"/>
          </a:xfrm>
          <a:prstGeom prst="wedgeEllipseCallout">
            <a:avLst>
              <a:gd name="adj1" fmla="val -42601"/>
              <a:gd name="adj2" fmla="val 6381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SELECT PAY_CARD_NO , JOIN_DY</a:t>
            </a:r>
          </a:p>
          <a:p>
            <a:r>
              <a:rPr lang="en-US" altLang="ko-KR" sz="1600" b="1" dirty="0"/>
              <a:t> FROM TB_MEMBER</a:t>
            </a:r>
          </a:p>
          <a:p>
            <a:r>
              <a:rPr lang="en-US" altLang="ko-KR" sz="1600" b="1" dirty="0"/>
              <a:t>WHERE MEMBER_ID = ‘BBBBB’</a:t>
            </a:r>
          </a:p>
        </p:txBody>
      </p:sp>
    </p:spTree>
    <p:extLst>
      <p:ext uri="{BB962C8B-B14F-4D97-AF65-F5344CB8AC3E}">
        <p14:creationId xmlns:p14="http://schemas.microsoft.com/office/powerpoint/2010/main" val="54109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51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5EE48FA-6D08-F157-2433-B62BB2524C7B}"/>
              </a:ext>
            </a:extLst>
          </p:cNvPr>
          <p:cNvSpPr txBox="1">
            <a:spLocks/>
          </p:cNvSpPr>
          <p:nvPr/>
        </p:nvSpPr>
        <p:spPr>
          <a:xfrm>
            <a:off x="1969660" y="1729867"/>
            <a:ext cx="8252679" cy="83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 SQL</a:t>
            </a:r>
            <a:r>
              <a:rPr lang="ko-KR" altLang="en-US" sz="3200" b="1" dirty="0"/>
              <a:t> 문법의 실행 순서는 매우 중요합니다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EAD24-A539-4D92-44BC-8AFB7EED3C11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pic>
        <p:nvPicPr>
          <p:cNvPr id="5" name="그래픽 4" descr="혼란스러운 사람 윤곽선">
            <a:extLst>
              <a:ext uri="{FF2B5EF4-FFF2-40B4-BE49-F238E27FC236}">
                <a16:creationId xmlns:a16="http://schemas.microsoft.com/office/drawing/2014/main" id="{F524405E-4505-0FD9-940E-09B920B0D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131" y="4708389"/>
            <a:ext cx="1562038" cy="1562038"/>
          </a:xfrm>
          <a:prstGeom prst="rect">
            <a:avLst/>
          </a:prstGeom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8070EEF9-60C1-98AE-C74A-4D837608E087}"/>
              </a:ext>
            </a:extLst>
          </p:cNvPr>
          <p:cNvSpPr/>
          <p:nvPr/>
        </p:nvSpPr>
        <p:spPr>
          <a:xfrm>
            <a:off x="1081198" y="3565314"/>
            <a:ext cx="3066899" cy="1143075"/>
          </a:xfrm>
          <a:prstGeom prst="wedgeEllipseCallout">
            <a:avLst>
              <a:gd name="adj1" fmla="val -42601"/>
              <a:gd name="adj2" fmla="val 6381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나는 먹는다 밥을 </a:t>
            </a:r>
            <a:r>
              <a:rPr lang="en-US" altLang="ko-KR" sz="1600" b="1" dirty="0"/>
              <a:t>(X)</a:t>
            </a:r>
          </a:p>
          <a:p>
            <a:pPr algn="ctr"/>
            <a:r>
              <a:rPr lang="ko-KR" altLang="en-US" sz="1600" b="1" dirty="0"/>
              <a:t>나는 밥을 먹는다 </a:t>
            </a:r>
            <a:r>
              <a:rPr lang="en-US" altLang="ko-KR" sz="1600" b="1" dirty="0"/>
              <a:t>(O)</a:t>
            </a:r>
          </a:p>
        </p:txBody>
      </p:sp>
      <p:pic>
        <p:nvPicPr>
          <p:cNvPr id="12" name="그래픽 11" descr="혼란스러운 사람 윤곽선">
            <a:extLst>
              <a:ext uri="{FF2B5EF4-FFF2-40B4-BE49-F238E27FC236}">
                <a16:creationId xmlns:a16="http://schemas.microsoft.com/office/drawing/2014/main" id="{1DD38CF2-D05B-B0C7-2B3D-02DBD6FA0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897" y="4708389"/>
            <a:ext cx="1562038" cy="1562038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2FAFEBDB-E4DF-A4FE-207D-7D472DB7A156}"/>
              </a:ext>
            </a:extLst>
          </p:cNvPr>
          <p:cNvSpPr/>
          <p:nvPr/>
        </p:nvSpPr>
        <p:spPr>
          <a:xfrm>
            <a:off x="4533916" y="3565314"/>
            <a:ext cx="3066899" cy="1143075"/>
          </a:xfrm>
          <a:prstGeom prst="wedgeEllipseCallout">
            <a:avLst>
              <a:gd name="adj1" fmla="val -42601"/>
              <a:gd name="adj2" fmla="val 6381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I a Man am Iron. (X)</a:t>
            </a:r>
          </a:p>
          <a:p>
            <a:pPr algn="ctr"/>
            <a:r>
              <a:rPr lang="en-US" altLang="ko-KR" sz="1600" b="1" dirty="0"/>
              <a:t>I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am a Iron Man. (O)</a:t>
            </a:r>
          </a:p>
        </p:txBody>
      </p:sp>
      <p:pic>
        <p:nvPicPr>
          <p:cNvPr id="14" name="그래픽 13" descr="혼란스러운 사람 윤곽선">
            <a:extLst>
              <a:ext uri="{FF2B5EF4-FFF2-40B4-BE49-F238E27FC236}">
                <a16:creationId xmlns:a16="http://schemas.microsoft.com/office/drawing/2014/main" id="{EF6F1E94-CB2E-9ACC-74EB-C7901652E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562" y="4708389"/>
            <a:ext cx="1562038" cy="1562038"/>
          </a:xfrm>
          <a:prstGeom prst="rect">
            <a:avLst/>
          </a:prstGeom>
        </p:spPr>
      </p:pic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A2820514-70A5-C5D0-5843-B4A0E73D31A0}"/>
              </a:ext>
            </a:extLst>
          </p:cNvPr>
          <p:cNvSpPr/>
          <p:nvPr/>
        </p:nvSpPr>
        <p:spPr>
          <a:xfrm>
            <a:off x="8095635" y="3784767"/>
            <a:ext cx="3706046" cy="704169"/>
          </a:xfrm>
          <a:prstGeom prst="wedgeEllipseCallout">
            <a:avLst>
              <a:gd name="adj1" fmla="val -41457"/>
              <a:gd name="adj2" fmla="val 861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SQL </a:t>
            </a:r>
            <a:r>
              <a:rPr lang="ko-KR" altLang="en-US" sz="1400" b="1" dirty="0">
                <a:solidFill>
                  <a:srgbClr val="FF0000"/>
                </a:solidFill>
              </a:rPr>
              <a:t>문법에도 순서가 있는 법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461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5EE48FA-6D08-F157-2433-B62BB2524C7B}"/>
              </a:ext>
            </a:extLst>
          </p:cNvPr>
          <p:cNvSpPr txBox="1">
            <a:spLocks/>
          </p:cNvSpPr>
          <p:nvPr/>
        </p:nvSpPr>
        <p:spPr>
          <a:xfrm>
            <a:off x="3831465" y="1108044"/>
            <a:ext cx="4529070" cy="70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 SQL </a:t>
            </a:r>
            <a:r>
              <a:rPr lang="ko-KR" altLang="en-US" b="1" dirty="0"/>
              <a:t>문법 실행 순서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8F7C1-A46D-DCE4-ACE3-DD81585D7733}"/>
              </a:ext>
            </a:extLst>
          </p:cNvPr>
          <p:cNvSpPr txBox="1"/>
          <p:nvPr/>
        </p:nvSpPr>
        <p:spPr>
          <a:xfrm>
            <a:off x="862008" y="3070999"/>
            <a:ext cx="36260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94C73-C242-A9D1-B6E1-DD3397DDC1B9}"/>
              </a:ext>
            </a:extLst>
          </p:cNvPr>
          <p:cNvSpPr txBox="1"/>
          <p:nvPr/>
        </p:nvSpPr>
        <p:spPr>
          <a:xfrm>
            <a:off x="862008" y="3650558"/>
            <a:ext cx="36260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DE01E-3E6D-8B25-3F53-CAAA52EE895B}"/>
              </a:ext>
            </a:extLst>
          </p:cNvPr>
          <p:cNvSpPr txBox="1"/>
          <p:nvPr/>
        </p:nvSpPr>
        <p:spPr>
          <a:xfrm>
            <a:off x="862008" y="4230118"/>
            <a:ext cx="36260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E99F8-0F57-41B0-C8EA-BD7B24F96211}"/>
              </a:ext>
            </a:extLst>
          </p:cNvPr>
          <p:cNvSpPr txBox="1"/>
          <p:nvPr/>
        </p:nvSpPr>
        <p:spPr>
          <a:xfrm>
            <a:off x="862008" y="4807239"/>
            <a:ext cx="36260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03980-0766-E090-3B55-C1B8653C5953}"/>
              </a:ext>
            </a:extLst>
          </p:cNvPr>
          <p:cNvSpPr txBox="1"/>
          <p:nvPr/>
        </p:nvSpPr>
        <p:spPr>
          <a:xfrm>
            <a:off x="862008" y="2491440"/>
            <a:ext cx="36260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582C3-5108-2228-6083-331A2FD50910}"/>
              </a:ext>
            </a:extLst>
          </p:cNvPr>
          <p:cNvSpPr txBox="1"/>
          <p:nvPr/>
        </p:nvSpPr>
        <p:spPr>
          <a:xfrm>
            <a:off x="862008" y="5382453"/>
            <a:ext cx="36260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EAD24-A539-4D92-44BC-8AFB7EED3C11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E1B71-D6F4-24D1-6C08-E684CE386C10}"/>
              </a:ext>
            </a:extLst>
          </p:cNvPr>
          <p:cNvSpPr txBox="1"/>
          <p:nvPr/>
        </p:nvSpPr>
        <p:spPr>
          <a:xfrm>
            <a:off x="1135199" y="253760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sz="1800" b="1" dirty="0"/>
              <a:t>SELECT        </a:t>
            </a:r>
            <a:r>
              <a:rPr lang="ko-KR" altLang="en-US" sz="1800" b="1" dirty="0"/>
              <a:t>출력하고 싶은 컬럼만 작성하기 </a:t>
            </a:r>
            <a:endParaRPr lang="en-US" altLang="ko-KR" sz="1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6EA69-C242-8B85-8254-C8537CA1B747}"/>
              </a:ext>
            </a:extLst>
          </p:cNvPr>
          <p:cNvSpPr txBox="1"/>
          <p:nvPr/>
        </p:nvSpPr>
        <p:spPr>
          <a:xfrm>
            <a:off x="1321504" y="3117165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FROM        </a:t>
            </a:r>
            <a:r>
              <a:rPr lang="ko-KR" altLang="en-US" sz="1800" b="1" dirty="0"/>
              <a:t>데이터를 가져올 테이블 입력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443BD-2F62-9C28-5188-2248F0E64108}"/>
              </a:ext>
            </a:extLst>
          </p:cNvPr>
          <p:cNvSpPr txBox="1"/>
          <p:nvPr/>
        </p:nvSpPr>
        <p:spPr>
          <a:xfrm>
            <a:off x="1242776" y="370181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WHERE       </a:t>
            </a:r>
            <a:r>
              <a:rPr lang="ko-KR" altLang="en-US" sz="1800" b="1" dirty="0"/>
              <a:t>원하는 </a:t>
            </a:r>
            <a:r>
              <a:rPr lang="ko-KR" altLang="en-US" sz="1800" b="1" dirty="0" err="1"/>
              <a:t>튜플만</a:t>
            </a:r>
            <a:r>
              <a:rPr lang="ko-KR" altLang="en-US" sz="1800" b="1" dirty="0"/>
              <a:t> 가져오도록 필터링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B3641-DD62-DC6A-799B-E6CFA95F8806}"/>
              </a:ext>
            </a:extLst>
          </p:cNvPr>
          <p:cNvSpPr txBox="1"/>
          <p:nvPr/>
        </p:nvSpPr>
        <p:spPr>
          <a:xfrm>
            <a:off x="1129143" y="4277417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sz="1800" b="1" dirty="0"/>
              <a:t>GROUP BY   </a:t>
            </a:r>
            <a:r>
              <a:rPr lang="ko-KR" altLang="en-US" sz="1800" b="1" dirty="0"/>
              <a:t>특정 컬럼을 기준으로 그룹화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979B4F-47FC-5DAE-A630-F06A553A53C2}"/>
              </a:ext>
            </a:extLst>
          </p:cNvPr>
          <p:cNvSpPr txBox="1"/>
          <p:nvPr/>
        </p:nvSpPr>
        <p:spPr>
          <a:xfrm>
            <a:off x="1267000" y="4853018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HAVING      </a:t>
            </a:r>
            <a:r>
              <a:rPr lang="ko-KR" altLang="en-US" sz="1800" b="1" dirty="0"/>
              <a:t>그룹화 상태의 데이터를 필터링 </a:t>
            </a:r>
            <a:r>
              <a:rPr lang="en-US" altLang="ko-KR" sz="1800" b="1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29716A-B910-8DB2-CC8D-0DE2436D51FE}"/>
              </a:ext>
            </a:extLst>
          </p:cNvPr>
          <p:cNvSpPr txBox="1"/>
          <p:nvPr/>
        </p:nvSpPr>
        <p:spPr>
          <a:xfrm>
            <a:off x="1236720" y="542861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ORDER BY   </a:t>
            </a:r>
            <a:r>
              <a:rPr lang="ko-KR" altLang="en-US" sz="1800" b="1" dirty="0"/>
              <a:t>특정 컬럼으로 정렬하기 </a:t>
            </a:r>
            <a:endParaRPr lang="ko-KR" altLang="en-US" dirty="0"/>
          </a:p>
        </p:txBody>
      </p:sp>
      <p:pic>
        <p:nvPicPr>
          <p:cNvPr id="23" name="그래픽 22" descr="혼란스러운 사람 윤곽선">
            <a:extLst>
              <a:ext uri="{FF2B5EF4-FFF2-40B4-BE49-F238E27FC236}">
                <a16:creationId xmlns:a16="http://schemas.microsoft.com/office/drawing/2014/main" id="{AF0E3C38-F6FE-1418-0571-971571A33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5453" y="4277417"/>
            <a:ext cx="1562038" cy="1562038"/>
          </a:xfrm>
          <a:prstGeom prst="rect">
            <a:avLst/>
          </a:prstGeom>
        </p:spPr>
      </p:pic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5B99BA71-D0BD-4BC7-BDC5-943B873AC376}"/>
              </a:ext>
            </a:extLst>
          </p:cNvPr>
          <p:cNvSpPr/>
          <p:nvPr/>
        </p:nvSpPr>
        <p:spPr>
          <a:xfrm>
            <a:off x="7696472" y="3239811"/>
            <a:ext cx="3706046" cy="704169"/>
          </a:xfrm>
          <a:prstGeom prst="wedgeEllipseCallout">
            <a:avLst>
              <a:gd name="adj1" fmla="val -41457"/>
              <a:gd name="adj2" fmla="val 861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차근차근 알아봅시다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4566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C49A3DB-785F-B9A9-0FC8-AB4863AA8DCE}"/>
              </a:ext>
            </a:extLst>
          </p:cNvPr>
          <p:cNvSpPr txBox="1"/>
          <p:nvPr/>
        </p:nvSpPr>
        <p:spPr>
          <a:xfrm>
            <a:off x="1570931" y="2830083"/>
            <a:ext cx="64924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SELECT MEMBER_ID , </a:t>
            </a:r>
            <a:r>
              <a:rPr lang="en-US" altLang="ko-KR" b="1" dirty="0"/>
              <a:t>MEMBER_NAME , GRADE_CD </a:t>
            </a:r>
            <a:endParaRPr lang="ko-KR" altLang="en-US" sz="1800" b="1" dirty="0"/>
          </a:p>
          <a:p>
            <a:r>
              <a:rPr lang="ko-KR" altLang="en-US" sz="1800" b="1" dirty="0"/>
              <a:t> </a:t>
            </a:r>
            <a:endParaRPr lang="en-US" altLang="ko-KR" sz="1800" b="1" dirty="0"/>
          </a:p>
          <a:p>
            <a:r>
              <a:rPr lang="ko-KR" altLang="en-US" sz="1800" b="1" dirty="0"/>
              <a:t> </a:t>
            </a:r>
            <a:r>
              <a:rPr lang="en-US" altLang="ko-KR" sz="1800" b="1" dirty="0"/>
              <a:t>FROM TB_MEMBER</a:t>
            </a:r>
            <a:endParaRPr lang="ko-KR" altLang="en-US" sz="1800" b="1" dirty="0"/>
          </a:p>
          <a:p>
            <a:r>
              <a:rPr lang="ko-KR" altLang="en-US" sz="1800" b="1" dirty="0"/>
              <a:t> </a:t>
            </a:r>
            <a:endParaRPr lang="en-US" altLang="ko-KR" sz="1800" b="1" dirty="0"/>
          </a:p>
          <a:p>
            <a:r>
              <a:rPr lang="en-US" altLang="ko-KR" sz="1800" b="1" dirty="0"/>
              <a:t>WHERE GRADE_CD = 2 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  <a:r>
              <a:rPr lang="en-US" altLang="ko-KR" sz="1800" b="1" dirty="0"/>
              <a:t> </a:t>
            </a:r>
            <a:endParaRPr lang="ko-KR" altLang="en-US" sz="1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E9EBA-7EA6-66CA-3F63-05FFCC29A211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5A917AB8-4203-B5CE-A3A2-F952A12DB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23" y="825352"/>
            <a:ext cx="5568656" cy="1325563"/>
          </a:xfrm>
        </p:spPr>
        <p:txBody>
          <a:bodyPr/>
          <a:lstStyle/>
          <a:p>
            <a:r>
              <a:rPr lang="ko-KR" altLang="en-US" dirty="0"/>
              <a:t>따라 작성해봅시다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522D8-E726-BEE0-99BC-738124E5AFEF}"/>
              </a:ext>
            </a:extLst>
          </p:cNvPr>
          <p:cNvSpPr txBox="1"/>
          <p:nvPr/>
        </p:nvSpPr>
        <p:spPr>
          <a:xfrm>
            <a:off x="1158734" y="3349554"/>
            <a:ext cx="36260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07C179-2302-6FD6-6672-225E9D25158F}"/>
              </a:ext>
            </a:extLst>
          </p:cNvPr>
          <p:cNvSpPr txBox="1"/>
          <p:nvPr/>
        </p:nvSpPr>
        <p:spPr>
          <a:xfrm>
            <a:off x="1158734" y="3929113"/>
            <a:ext cx="36260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38DFE-6A0C-A1D2-C937-8B1C929CE002}"/>
              </a:ext>
            </a:extLst>
          </p:cNvPr>
          <p:cNvSpPr txBox="1"/>
          <p:nvPr/>
        </p:nvSpPr>
        <p:spPr>
          <a:xfrm>
            <a:off x="1158734" y="2769995"/>
            <a:ext cx="36260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3CA84D-D52D-51DF-89DD-B0E0F1B930FF}"/>
              </a:ext>
            </a:extLst>
          </p:cNvPr>
          <p:cNvSpPr txBox="1"/>
          <p:nvPr/>
        </p:nvSpPr>
        <p:spPr>
          <a:xfrm>
            <a:off x="1110703" y="4814221"/>
            <a:ext cx="10517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실행 순서 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TB_MEMBER</a:t>
            </a:r>
            <a:r>
              <a:rPr lang="ko-KR" altLang="en-US" dirty="0"/>
              <a:t> 테이블에서</a:t>
            </a:r>
            <a:r>
              <a:rPr lang="en-US" altLang="ko-KR" dirty="0"/>
              <a:t>(FROM) </a:t>
            </a:r>
            <a:r>
              <a:rPr lang="ko-KR" altLang="en-US" dirty="0"/>
              <a:t>데이터를 가져오겠습니다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TB_MEMBER</a:t>
            </a:r>
            <a:r>
              <a:rPr lang="ko-KR" altLang="en-US" dirty="0"/>
              <a:t> 테이블에서 </a:t>
            </a:r>
            <a:r>
              <a:rPr lang="en-US" altLang="ko-KR" dirty="0"/>
              <a:t>GRADE_CD (</a:t>
            </a:r>
            <a:r>
              <a:rPr lang="ko-KR" altLang="en-US" dirty="0"/>
              <a:t>등급코드</a:t>
            </a:r>
            <a:r>
              <a:rPr lang="en-US" altLang="ko-KR" dirty="0"/>
              <a:t>) </a:t>
            </a:r>
            <a:r>
              <a:rPr lang="ko-KR" altLang="en-US" dirty="0"/>
              <a:t>가 </a:t>
            </a:r>
            <a:r>
              <a:rPr lang="en-US" altLang="ko-KR" dirty="0"/>
              <a:t>2 </a:t>
            </a:r>
            <a:r>
              <a:rPr lang="ko-KR" altLang="en-US" dirty="0"/>
              <a:t>인 </a:t>
            </a:r>
            <a:r>
              <a:rPr lang="ko-KR" altLang="en-US" dirty="0" err="1"/>
              <a:t>튜플만</a:t>
            </a:r>
            <a:r>
              <a:rPr lang="ko-KR" altLang="en-US" dirty="0"/>
              <a:t> 가져오겠습니다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출력되는 </a:t>
            </a:r>
            <a:r>
              <a:rPr lang="ko-KR" altLang="en-US" dirty="0" err="1"/>
              <a:t>튜플에</a:t>
            </a:r>
            <a:r>
              <a:rPr lang="ko-KR" altLang="en-US" dirty="0"/>
              <a:t> 대해 </a:t>
            </a:r>
            <a:r>
              <a:rPr lang="en-US" altLang="ko-KR" dirty="0"/>
              <a:t>MEMBER_ID , MEMBER_NAME , GRADE_CD </a:t>
            </a:r>
            <a:r>
              <a:rPr lang="ko-KR" altLang="en-US" dirty="0"/>
              <a:t>컬럼만 가져오겠습니다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539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355065-EDB0-4A36-AEF7-0DA68A041CA6}"/>
              </a:ext>
            </a:extLst>
          </p:cNvPr>
          <p:cNvSpPr/>
          <p:nvPr/>
        </p:nvSpPr>
        <p:spPr>
          <a:xfrm>
            <a:off x="807343" y="2892854"/>
            <a:ext cx="1836405" cy="3620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TB_MEMBER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24CC9-CE8E-8A79-8D0A-A653E368B9E0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EB2A1-20F3-2101-8E16-D072C8E1939C}"/>
              </a:ext>
            </a:extLst>
          </p:cNvPr>
          <p:cNvSpPr txBox="1"/>
          <p:nvPr/>
        </p:nvSpPr>
        <p:spPr>
          <a:xfrm>
            <a:off x="951460" y="985130"/>
            <a:ext cx="52113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SELECT MEMBER_ID , MEMBER_NAME , GRADE_CD </a:t>
            </a:r>
            <a:endParaRPr lang="ko-KR" altLang="en-US" sz="1400" b="1" dirty="0"/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 </a:t>
            </a:r>
            <a:r>
              <a:rPr lang="en-US" altLang="ko-KR" sz="1400" b="1" dirty="0">
                <a:highlight>
                  <a:srgbClr val="FFFF00"/>
                </a:highlight>
              </a:rPr>
              <a:t>FROM TB_MEMBER</a:t>
            </a:r>
            <a:endParaRPr lang="ko-KR" altLang="en-US" sz="1400" b="1" dirty="0">
              <a:highlight>
                <a:srgbClr val="FFFF00"/>
              </a:highlight>
            </a:endParaRPr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en-US" altLang="ko-KR" sz="1400" b="1" dirty="0"/>
              <a:t>WHERE GRADE_CD = 2 </a:t>
            </a:r>
            <a:r>
              <a:rPr lang="en-US" altLang="ko-KR" sz="1400" b="1" dirty="0">
                <a:solidFill>
                  <a:srgbClr val="FF0000"/>
                </a:solidFill>
              </a:rPr>
              <a:t>;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ED4AA-56BB-7601-C4BC-7FB1496B50AF}"/>
              </a:ext>
            </a:extLst>
          </p:cNvPr>
          <p:cNvSpPr txBox="1"/>
          <p:nvPr/>
        </p:nvSpPr>
        <p:spPr>
          <a:xfrm>
            <a:off x="683978" y="139388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DE6BD-43FE-DE31-7464-30E2AF4666D2}"/>
              </a:ext>
            </a:extLst>
          </p:cNvPr>
          <p:cNvSpPr txBox="1"/>
          <p:nvPr/>
        </p:nvSpPr>
        <p:spPr>
          <a:xfrm>
            <a:off x="683694" y="1838798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87C6B-1285-4E59-508A-4CEE9DB7F431}"/>
              </a:ext>
            </a:extLst>
          </p:cNvPr>
          <p:cNvSpPr txBox="1"/>
          <p:nvPr/>
        </p:nvSpPr>
        <p:spPr>
          <a:xfrm>
            <a:off x="683694" y="96847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EDF58-216D-3168-9C75-6F3853C0CD27}"/>
              </a:ext>
            </a:extLst>
          </p:cNvPr>
          <p:cNvSpPr txBox="1"/>
          <p:nvPr/>
        </p:nvSpPr>
        <p:spPr>
          <a:xfrm>
            <a:off x="5565121" y="1224608"/>
            <a:ext cx="662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실행 순서 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TB_MEMBER</a:t>
            </a:r>
            <a:r>
              <a:rPr lang="ko-KR" altLang="en-US" dirty="0"/>
              <a:t> 테이블에서</a:t>
            </a:r>
            <a:r>
              <a:rPr lang="en-US" altLang="ko-KR" dirty="0"/>
              <a:t>(FROM) </a:t>
            </a:r>
            <a:r>
              <a:rPr lang="ko-KR" altLang="en-US" dirty="0"/>
              <a:t>데이터를 가져오겠습니다</a:t>
            </a:r>
            <a:r>
              <a:rPr lang="en-US" altLang="ko-KR" dirty="0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C688D3-E94F-31DF-7937-48FAE798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00" y="3335481"/>
            <a:ext cx="10666781" cy="29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4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355065-EDB0-4A36-AEF7-0DA68A041CA6}"/>
              </a:ext>
            </a:extLst>
          </p:cNvPr>
          <p:cNvSpPr/>
          <p:nvPr/>
        </p:nvSpPr>
        <p:spPr>
          <a:xfrm>
            <a:off x="807343" y="2892854"/>
            <a:ext cx="1836405" cy="3620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TB_MEMBER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24CC9-CE8E-8A79-8D0A-A653E368B9E0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EB2A1-20F3-2101-8E16-D072C8E1939C}"/>
              </a:ext>
            </a:extLst>
          </p:cNvPr>
          <p:cNvSpPr txBox="1"/>
          <p:nvPr/>
        </p:nvSpPr>
        <p:spPr>
          <a:xfrm>
            <a:off x="951460" y="985130"/>
            <a:ext cx="52113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SELECT MEMBER_ID , MEMBER_NAME , GRADE_CD </a:t>
            </a:r>
            <a:endParaRPr lang="ko-KR" altLang="en-US" sz="1400" b="1" dirty="0"/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FROM TB_MEMBER</a:t>
            </a:r>
            <a:endParaRPr lang="ko-KR" altLang="en-US" sz="1400" b="1" dirty="0"/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en-US" altLang="ko-KR" sz="1400" b="1" dirty="0">
                <a:highlight>
                  <a:srgbClr val="FFFF00"/>
                </a:highlight>
              </a:rPr>
              <a:t>WHERE GRADE_CD = 2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;</a:t>
            </a:r>
            <a:r>
              <a:rPr lang="en-US" altLang="ko-KR" sz="1400" b="1" dirty="0">
                <a:highlight>
                  <a:srgbClr val="FFFF00"/>
                </a:highlight>
              </a:rPr>
              <a:t> </a:t>
            </a:r>
            <a:endParaRPr lang="ko-KR" altLang="en-US" sz="1400" b="1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ED4AA-56BB-7601-C4BC-7FB1496B50AF}"/>
              </a:ext>
            </a:extLst>
          </p:cNvPr>
          <p:cNvSpPr txBox="1"/>
          <p:nvPr/>
        </p:nvSpPr>
        <p:spPr>
          <a:xfrm>
            <a:off x="683978" y="139388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DE6BD-43FE-DE31-7464-30E2AF4666D2}"/>
              </a:ext>
            </a:extLst>
          </p:cNvPr>
          <p:cNvSpPr txBox="1"/>
          <p:nvPr/>
        </p:nvSpPr>
        <p:spPr>
          <a:xfrm>
            <a:off x="683694" y="1838798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87C6B-1285-4E59-508A-4CEE9DB7F431}"/>
              </a:ext>
            </a:extLst>
          </p:cNvPr>
          <p:cNvSpPr txBox="1"/>
          <p:nvPr/>
        </p:nvSpPr>
        <p:spPr>
          <a:xfrm>
            <a:off x="683694" y="96847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C688D3-E94F-31DF-7937-48FAE798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00" y="3335481"/>
            <a:ext cx="10666781" cy="297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6D82F-DCB6-3FB4-0A7C-0B7099C11F0E}"/>
              </a:ext>
            </a:extLst>
          </p:cNvPr>
          <p:cNvSpPr txBox="1"/>
          <p:nvPr/>
        </p:nvSpPr>
        <p:spPr>
          <a:xfrm>
            <a:off x="5920824" y="1108240"/>
            <a:ext cx="6163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실행 순서 </a:t>
            </a:r>
            <a:r>
              <a:rPr lang="en-US" altLang="ko-KR" dirty="0"/>
              <a:t>&gt; </a:t>
            </a:r>
          </a:p>
          <a:p>
            <a:r>
              <a:rPr lang="en-US" altLang="ko-KR" dirty="0"/>
              <a:t>2. TB_MEMBER</a:t>
            </a:r>
            <a:r>
              <a:rPr lang="ko-KR" altLang="en-US" dirty="0"/>
              <a:t> 테이블에서 </a:t>
            </a:r>
            <a:endParaRPr lang="en-US" altLang="ko-KR" dirty="0"/>
          </a:p>
          <a:p>
            <a:r>
              <a:rPr lang="en-US" altLang="ko-KR" dirty="0"/>
              <a:t>   GRADE_CD (</a:t>
            </a:r>
            <a:r>
              <a:rPr lang="ko-KR" altLang="en-US" dirty="0"/>
              <a:t>등급코드</a:t>
            </a:r>
            <a:r>
              <a:rPr lang="en-US" altLang="ko-KR" dirty="0"/>
              <a:t>) </a:t>
            </a:r>
            <a:r>
              <a:rPr lang="ko-KR" altLang="en-US" dirty="0"/>
              <a:t>가 </a:t>
            </a:r>
            <a:r>
              <a:rPr lang="en-US" altLang="ko-KR" dirty="0"/>
              <a:t>2 </a:t>
            </a:r>
            <a:r>
              <a:rPr lang="ko-KR" altLang="en-US" dirty="0"/>
              <a:t>인 대상만 가져오겠습니다</a:t>
            </a:r>
            <a:r>
              <a:rPr lang="en-US" altLang="ko-KR" dirty="0"/>
              <a:t>.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9A382-4514-3555-8650-A93C9CDA025B}"/>
              </a:ext>
            </a:extLst>
          </p:cNvPr>
          <p:cNvSpPr/>
          <p:nvPr/>
        </p:nvSpPr>
        <p:spPr>
          <a:xfrm>
            <a:off x="752219" y="3934606"/>
            <a:ext cx="10687562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DE5FFF-1FBE-14E7-16B7-0B1B503CF71D}"/>
              </a:ext>
            </a:extLst>
          </p:cNvPr>
          <p:cNvSpPr/>
          <p:nvPr/>
        </p:nvSpPr>
        <p:spPr>
          <a:xfrm>
            <a:off x="704476" y="5431993"/>
            <a:ext cx="10687562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85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355065-EDB0-4A36-AEF7-0DA68A041CA6}"/>
              </a:ext>
            </a:extLst>
          </p:cNvPr>
          <p:cNvSpPr/>
          <p:nvPr/>
        </p:nvSpPr>
        <p:spPr>
          <a:xfrm>
            <a:off x="807343" y="2892854"/>
            <a:ext cx="1836405" cy="3620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TB_MEMBER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24CC9-CE8E-8A79-8D0A-A653E368B9E0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EB2A1-20F3-2101-8E16-D072C8E1939C}"/>
              </a:ext>
            </a:extLst>
          </p:cNvPr>
          <p:cNvSpPr txBox="1"/>
          <p:nvPr/>
        </p:nvSpPr>
        <p:spPr>
          <a:xfrm>
            <a:off x="951460" y="985130"/>
            <a:ext cx="52113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SELECT MEMBER_ID , MEMBER_NAME , GRADE_CD </a:t>
            </a:r>
            <a:endParaRPr lang="ko-KR" altLang="en-US" sz="1400" b="1" dirty="0"/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FROM TB_MEMBER</a:t>
            </a:r>
            <a:endParaRPr lang="ko-KR" altLang="en-US" sz="1400" b="1" dirty="0"/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en-US" altLang="ko-KR" sz="1400" b="1" dirty="0">
                <a:highlight>
                  <a:srgbClr val="FFFF00"/>
                </a:highlight>
              </a:rPr>
              <a:t>WHERE GRADE_CD = 2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;</a:t>
            </a:r>
            <a:r>
              <a:rPr lang="en-US" altLang="ko-KR" sz="1400" b="1" dirty="0">
                <a:highlight>
                  <a:srgbClr val="FFFF00"/>
                </a:highlight>
              </a:rPr>
              <a:t> </a:t>
            </a:r>
            <a:endParaRPr lang="ko-KR" altLang="en-US" sz="1400" b="1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ED4AA-56BB-7601-C4BC-7FB1496B50AF}"/>
              </a:ext>
            </a:extLst>
          </p:cNvPr>
          <p:cNvSpPr txBox="1"/>
          <p:nvPr/>
        </p:nvSpPr>
        <p:spPr>
          <a:xfrm>
            <a:off x="683978" y="139388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DE6BD-43FE-DE31-7464-30E2AF4666D2}"/>
              </a:ext>
            </a:extLst>
          </p:cNvPr>
          <p:cNvSpPr txBox="1"/>
          <p:nvPr/>
        </p:nvSpPr>
        <p:spPr>
          <a:xfrm>
            <a:off x="683694" y="1838798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87C6B-1285-4E59-508A-4CEE9DB7F431}"/>
              </a:ext>
            </a:extLst>
          </p:cNvPr>
          <p:cNvSpPr txBox="1"/>
          <p:nvPr/>
        </p:nvSpPr>
        <p:spPr>
          <a:xfrm>
            <a:off x="683694" y="96847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6D82F-DCB6-3FB4-0A7C-0B7099C11F0E}"/>
              </a:ext>
            </a:extLst>
          </p:cNvPr>
          <p:cNvSpPr txBox="1"/>
          <p:nvPr/>
        </p:nvSpPr>
        <p:spPr>
          <a:xfrm>
            <a:off x="5920824" y="1108240"/>
            <a:ext cx="6163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실행 순서 </a:t>
            </a:r>
            <a:r>
              <a:rPr lang="en-US" altLang="ko-KR" dirty="0"/>
              <a:t>&gt; </a:t>
            </a:r>
          </a:p>
          <a:p>
            <a:r>
              <a:rPr lang="en-US" altLang="ko-KR" dirty="0"/>
              <a:t>2. TB_MEMBER</a:t>
            </a:r>
            <a:r>
              <a:rPr lang="ko-KR" altLang="en-US" dirty="0"/>
              <a:t> 테이블에서 </a:t>
            </a:r>
            <a:endParaRPr lang="en-US" altLang="ko-KR" dirty="0"/>
          </a:p>
          <a:p>
            <a:r>
              <a:rPr lang="en-US" altLang="ko-KR" dirty="0"/>
              <a:t>   GRADE_CD (</a:t>
            </a:r>
            <a:r>
              <a:rPr lang="ko-KR" altLang="en-US" dirty="0"/>
              <a:t>등급코드</a:t>
            </a:r>
            <a:r>
              <a:rPr lang="en-US" altLang="ko-KR" dirty="0"/>
              <a:t>) </a:t>
            </a:r>
            <a:r>
              <a:rPr lang="ko-KR" altLang="en-US" dirty="0"/>
              <a:t>가 </a:t>
            </a:r>
            <a:r>
              <a:rPr lang="en-US" altLang="ko-KR" dirty="0"/>
              <a:t>2 </a:t>
            </a:r>
            <a:r>
              <a:rPr lang="ko-KR" altLang="en-US" dirty="0"/>
              <a:t>인 대상만 가져오겠습니다</a:t>
            </a:r>
            <a:r>
              <a:rPr lang="en-US" altLang="ko-KR" dirty="0"/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7194E9-0FFF-E1DD-7EDC-3666CADB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49" y="3872047"/>
            <a:ext cx="9656302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1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355065-EDB0-4A36-AEF7-0DA68A041CA6}"/>
              </a:ext>
            </a:extLst>
          </p:cNvPr>
          <p:cNvSpPr/>
          <p:nvPr/>
        </p:nvSpPr>
        <p:spPr>
          <a:xfrm>
            <a:off x="807343" y="2892854"/>
            <a:ext cx="1836405" cy="3620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TB_MEMBER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24CC9-CE8E-8A79-8D0A-A653E368B9E0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EB2A1-20F3-2101-8E16-D072C8E1939C}"/>
              </a:ext>
            </a:extLst>
          </p:cNvPr>
          <p:cNvSpPr txBox="1"/>
          <p:nvPr/>
        </p:nvSpPr>
        <p:spPr>
          <a:xfrm>
            <a:off x="951460" y="985130"/>
            <a:ext cx="52113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highlight>
                  <a:srgbClr val="FFFF00"/>
                </a:highlight>
              </a:rPr>
              <a:t>SELECT MEMBER_ID , MEMBER_NAME , GRADE_CD </a:t>
            </a:r>
            <a:endParaRPr lang="ko-KR" altLang="en-US" sz="1400" b="1" dirty="0">
              <a:highlight>
                <a:srgbClr val="FFFF00"/>
              </a:highlight>
            </a:endParaRPr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FROM TB_MEMBER</a:t>
            </a:r>
            <a:endParaRPr lang="ko-KR" altLang="en-US" sz="1400" b="1" dirty="0"/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en-US" altLang="ko-KR" sz="1400" b="1" dirty="0"/>
              <a:t>WHERE GRADE_CD = 2 </a:t>
            </a:r>
            <a:r>
              <a:rPr lang="en-US" altLang="ko-KR" sz="1400" b="1" dirty="0">
                <a:solidFill>
                  <a:srgbClr val="FF0000"/>
                </a:solidFill>
              </a:rPr>
              <a:t>;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ED4AA-56BB-7601-C4BC-7FB1496B50AF}"/>
              </a:ext>
            </a:extLst>
          </p:cNvPr>
          <p:cNvSpPr txBox="1"/>
          <p:nvPr/>
        </p:nvSpPr>
        <p:spPr>
          <a:xfrm>
            <a:off x="683978" y="139388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DE6BD-43FE-DE31-7464-30E2AF4666D2}"/>
              </a:ext>
            </a:extLst>
          </p:cNvPr>
          <p:cNvSpPr txBox="1"/>
          <p:nvPr/>
        </p:nvSpPr>
        <p:spPr>
          <a:xfrm>
            <a:off x="683694" y="1838798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87C6B-1285-4E59-508A-4CEE9DB7F431}"/>
              </a:ext>
            </a:extLst>
          </p:cNvPr>
          <p:cNvSpPr txBox="1"/>
          <p:nvPr/>
        </p:nvSpPr>
        <p:spPr>
          <a:xfrm>
            <a:off x="683694" y="96847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6D82F-DCB6-3FB4-0A7C-0B7099C11F0E}"/>
              </a:ext>
            </a:extLst>
          </p:cNvPr>
          <p:cNvSpPr txBox="1"/>
          <p:nvPr/>
        </p:nvSpPr>
        <p:spPr>
          <a:xfrm>
            <a:off x="5920824" y="1108240"/>
            <a:ext cx="5737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실행 순서 </a:t>
            </a:r>
            <a:r>
              <a:rPr lang="en-US" altLang="ko-KR" dirty="0"/>
              <a:t>&gt;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출력되는 </a:t>
            </a:r>
            <a:r>
              <a:rPr lang="ko-KR" altLang="en-US" dirty="0" err="1"/>
              <a:t>튜플에</a:t>
            </a:r>
            <a:r>
              <a:rPr lang="ko-KR" altLang="en-US" dirty="0"/>
              <a:t> 대해 </a:t>
            </a:r>
            <a:endParaRPr lang="en-US" altLang="ko-KR" dirty="0"/>
          </a:p>
          <a:p>
            <a:r>
              <a:rPr lang="en-US" altLang="ko-KR" dirty="0"/>
              <a:t>   MEMBER_ID , MEMBER_NAME , GRADE_CD </a:t>
            </a:r>
            <a:r>
              <a:rPr lang="ko-KR" altLang="en-US" dirty="0"/>
              <a:t>컬럼만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가져오겠습니다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7194E9-0FFF-E1DD-7EDC-3666CADB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49" y="3872047"/>
            <a:ext cx="9656302" cy="8312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9391F1D-8D68-C356-3D3F-5D5C1FED8D82}"/>
              </a:ext>
            </a:extLst>
          </p:cNvPr>
          <p:cNvSpPr/>
          <p:nvPr/>
        </p:nvSpPr>
        <p:spPr>
          <a:xfrm>
            <a:off x="1267849" y="3925771"/>
            <a:ext cx="2348187" cy="777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14B937-0B45-2D16-8DB0-C5DC39F2DA89}"/>
              </a:ext>
            </a:extLst>
          </p:cNvPr>
          <p:cNvSpPr/>
          <p:nvPr/>
        </p:nvSpPr>
        <p:spPr>
          <a:xfrm>
            <a:off x="7924959" y="3914159"/>
            <a:ext cx="969660" cy="777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853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355065-EDB0-4A36-AEF7-0DA68A041CA6}"/>
              </a:ext>
            </a:extLst>
          </p:cNvPr>
          <p:cNvSpPr/>
          <p:nvPr/>
        </p:nvSpPr>
        <p:spPr>
          <a:xfrm>
            <a:off x="807343" y="2892854"/>
            <a:ext cx="1836405" cy="3620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TB_MEMBER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24CC9-CE8E-8A79-8D0A-A653E368B9E0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EB2A1-20F3-2101-8E16-D072C8E1939C}"/>
              </a:ext>
            </a:extLst>
          </p:cNvPr>
          <p:cNvSpPr txBox="1"/>
          <p:nvPr/>
        </p:nvSpPr>
        <p:spPr>
          <a:xfrm>
            <a:off x="951460" y="985130"/>
            <a:ext cx="52113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highlight>
                  <a:srgbClr val="FFFF00"/>
                </a:highlight>
              </a:rPr>
              <a:t>SELECT MEMBER_ID , MEMBER_NAME , GRADE_CD </a:t>
            </a:r>
            <a:endParaRPr lang="ko-KR" altLang="en-US" sz="1400" b="1" dirty="0">
              <a:highlight>
                <a:srgbClr val="FFFF00"/>
              </a:highlight>
            </a:endParaRPr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FROM TB_MEMBER</a:t>
            </a:r>
            <a:endParaRPr lang="ko-KR" altLang="en-US" sz="1400" b="1" dirty="0"/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en-US" altLang="ko-KR" sz="1400" b="1" dirty="0"/>
              <a:t>WHERE GRADE_CD = 2 </a:t>
            </a:r>
            <a:r>
              <a:rPr lang="en-US" altLang="ko-KR" sz="1400" b="1" dirty="0">
                <a:solidFill>
                  <a:srgbClr val="FF0000"/>
                </a:solidFill>
              </a:rPr>
              <a:t>;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ED4AA-56BB-7601-C4BC-7FB1496B50AF}"/>
              </a:ext>
            </a:extLst>
          </p:cNvPr>
          <p:cNvSpPr txBox="1"/>
          <p:nvPr/>
        </p:nvSpPr>
        <p:spPr>
          <a:xfrm>
            <a:off x="683978" y="139388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DE6BD-43FE-DE31-7464-30E2AF4666D2}"/>
              </a:ext>
            </a:extLst>
          </p:cNvPr>
          <p:cNvSpPr txBox="1"/>
          <p:nvPr/>
        </p:nvSpPr>
        <p:spPr>
          <a:xfrm>
            <a:off x="683694" y="1838798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87C6B-1285-4E59-508A-4CEE9DB7F431}"/>
              </a:ext>
            </a:extLst>
          </p:cNvPr>
          <p:cNvSpPr txBox="1"/>
          <p:nvPr/>
        </p:nvSpPr>
        <p:spPr>
          <a:xfrm>
            <a:off x="683694" y="968476"/>
            <a:ext cx="288862" cy="307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6D82F-DCB6-3FB4-0A7C-0B7099C11F0E}"/>
              </a:ext>
            </a:extLst>
          </p:cNvPr>
          <p:cNvSpPr txBox="1"/>
          <p:nvPr/>
        </p:nvSpPr>
        <p:spPr>
          <a:xfrm>
            <a:off x="5920824" y="1108240"/>
            <a:ext cx="5737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실행 순서 </a:t>
            </a:r>
            <a:r>
              <a:rPr lang="en-US" altLang="ko-KR" dirty="0"/>
              <a:t>&gt;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출력되는 </a:t>
            </a:r>
            <a:r>
              <a:rPr lang="ko-KR" altLang="en-US" dirty="0" err="1"/>
              <a:t>튜플에</a:t>
            </a:r>
            <a:r>
              <a:rPr lang="ko-KR" altLang="en-US" dirty="0"/>
              <a:t> 대해 </a:t>
            </a:r>
            <a:endParaRPr lang="en-US" altLang="ko-KR" dirty="0"/>
          </a:p>
          <a:p>
            <a:r>
              <a:rPr lang="en-US" altLang="ko-KR" dirty="0"/>
              <a:t>   MEMBER_ID , MEMBER_NAME , GRADE_CD </a:t>
            </a:r>
            <a:r>
              <a:rPr lang="ko-KR" altLang="en-US" dirty="0"/>
              <a:t>컬럼만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가져오겠습니다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26F1B-07BB-3159-9515-53572C13B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45" y="3603072"/>
            <a:ext cx="8121957" cy="18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3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4E2B7B-3EA3-4F22-A6B9-3C90E853F7DD}"/>
              </a:ext>
            </a:extLst>
          </p:cNvPr>
          <p:cNvSpPr txBox="1"/>
          <p:nvPr/>
        </p:nvSpPr>
        <p:spPr>
          <a:xfrm>
            <a:off x="4479827" y="2853650"/>
            <a:ext cx="337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Structured Query Language</a:t>
            </a:r>
            <a:endParaRPr lang="en-US" altLang="ko-KR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DC7E8-8815-465D-A733-E541CDA626E5}"/>
              </a:ext>
            </a:extLst>
          </p:cNvPr>
          <p:cNvSpPr txBox="1"/>
          <p:nvPr/>
        </p:nvSpPr>
        <p:spPr>
          <a:xfrm>
            <a:off x="4873311" y="3332068"/>
            <a:ext cx="2419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구조화된 질의 언어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b="1" dirty="0"/>
              <a:t>SQL </a:t>
            </a:r>
            <a:r>
              <a:rPr lang="ko-KR" altLang="en-US" b="1" dirty="0"/>
              <a:t>의미와 종류</a:t>
            </a:r>
            <a:endParaRPr lang="en-US" altLang="ko-KR" b="1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60243C9-D556-CB4E-CF5B-625133777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055" y="1172903"/>
            <a:ext cx="3592133" cy="1843948"/>
          </a:xfrm>
        </p:spPr>
        <p:txBody>
          <a:bodyPr>
            <a:normAutofit fontScale="90000"/>
          </a:bodyPr>
          <a:lstStyle/>
          <a:p>
            <a:r>
              <a:rPr lang="en-US" altLang="ko-KR" sz="14900" dirty="0"/>
              <a:t>SQL</a:t>
            </a:r>
            <a:endParaRPr lang="ko-KR" altLang="en-US" sz="14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4DE1B-8A27-EBB0-F23B-170E29DA1AE8}"/>
              </a:ext>
            </a:extLst>
          </p:cNvPr>
          <p:cNvSpPr txBox="1"/>
          <p:nvPr/>
        </p:nvSpPr>
        <p:spPr>
          <a:xfrm>
            <a:off x="4136460" y="4608028"/>
            <a:ext cx="40607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데이터베이스가 이해할 수 있도록 </a:t>
            </a:r>
            <a:endParaRPr lang="en-US" altLang="ko-KR" sz="2000" b="1" dirty="0"/>
          </a:p>
          <a:p>
            <a:r>
              <a:rPr lang="ko-KR" altLang="en-US" sz="2000" b="1" dirty="0">
                <a:highlight>
                  <a:srgbClr val="FFFF00"/>
                </a:highlight>
              </a:rPr>
              <a:t>특정 문법에 맞춰서 질의</a:t>
            </a:r>
            <a:r>
              <a:rPr lang="ko-KR" altLang="en-US" sz="2000" b="1" dirty="0"/>
              <a:t>하는 것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1600" b="1" dirty="0"/>
              <a:t>예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한국의 육하원칙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누가 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무엇을 </a:t>
            </a:r>
            <a:r>
              <a:rPr lang="en-US" altLang="ko-KR" sz="1600" b="1" dirty="0"/>
              <a:t>..)</a:t>
            </a:r>
          </a:p>
          <a:p>
            <a:r>
              <a:rPr lang="ko-KR" altLang="en-US" sz="1600" b="1" dirty="0"/>
              <a:t>예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영어는 주어 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동사 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목적어 </a:t>
            </a:r>
            <a:r>
              <a:rPr lang="en-US" altLang="ko-KR" sz="1600" b="1" dirty="0"/>
              <a:t>.. </a:t>
            </a:r>
          </a:p>
        </p:txBody>
      </p:sp>
      <p:pic>
        <p:nvPicPr>
          <p:cNvPr id="11" name="그래픽 10" descr="혼란스러운 사람 윤곽선">
            <a:extLst>
              <a:ext uri="{FF2B5EF4-FFF2-40B4-BE49-F238E27FC236}">
                <a16:creationId xmlns:a16="http://schemas.microsoft.com/office/drawing/2014/main" id="{3328CB9F-906E-E1F3-76B8-F30CEE4B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407" y="4659256"/>
            <a:ext cx="1456877" cy="14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753011" y="818856"/>
            <a:ext cx="35296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4000" b="1" dirty="0"/>
              <a:t>실습해봅시다</a:t>
            </a:r>
            <a:r>
              <a:rPr lang="en-US" altLang="ko-KR" sz="40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76515-F4B5-4BCB-9A81-AE8A46223D43}"/>
              </a:ext>
            </a:extLst>
          </p:cNvPr>
          <p:cNvSpPr txBox="1"/>
          <p:nvPr/>
        </p:nvSpPr>
        <p:spPr>
          <a:xfrm>
            <a:off x="753011" y="1613118"/>
            <a:ext cx="108535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altLang="ko-KR" sz="1600" dirty="0"/>
              <a:t>TB_MEMBER (</a:t>
            </a:r>
            <a:r>
              <a:rPr lang="ko-KR" altLang="en-US" sz="1600" dirty="0"/>
              <a:t>회원</a:t>
            </a:r>
            <a:r>
              <a:rPr lang="en-US" altLang="ko-KR" sz="1600" dirty="0"/>
              <a:t>) </a:t>
            </a:r>
            <a:r>
              <a:rPr lang="ko-KR" altLang="en-US" sz="1600" dirty="0"/>
              <a:t>테이블에서 </a:t>
            </a:r>
            <a:r>
              <a:rPr lang="en-US" altLang="ko-KR" sz="1600" dirty="0"/>
              <a:t>MEMBER_NAME (</a:t>
            </a:r>
            <a:r>
              <a:rPr lang="ko-KR" altLang="en-US" sz="1600" dirty="0"/>
              <a:t>회원이름</a:t>
            </a:r>
            <a:r>
              <a:rPr lang="en-US" altLang="ko-KR" sz="1600" dirty="0"/>
              <a:t>) , GENDER (</a:t>
            </a:r>
            <a:r>
              <a:rPr lang="ko-KR" altLang="en-US" sz="1600" dirty="0"/>
              <a:t>성별</a:t>
            </a:r>
            <a:r>
              <a:rPr lang="en-US" altLang="ko-KR" sz="1600" dirty="0"/>
              <a:t>) , AGE (</a:t>
            </a:r>
            <a:r>
              <a:rPr lang="ko-KR" altLang="en-US" sz="1600" dirty="0"/>
              <a:t>나이</a:t>
            </a:r>
            <a:r>
              <a:rPr lang="en-US" altLang="ko-KR" sz="1600" dirty="0"/>
              <a:t>) </a:t>
            </a:r>
            <a:r>
              <a:rPr lang="ko-KR" altLang="en-US" sz="1600" dirty="0"/>
              <a:t>정보를 출력해주세요</a:t>
            </a:r>
            <a:r>
              <a:rPr lang="en-US" altLang="ko-KR" sz="1600" dirty="0"/>
              <a:t>.</a:t>
            </a:r>
          </a:p>
          <a:p>
            <a:pPr marL="342900" indent="-342900" algn="l">
              <a:spcAft>
                <a:spcPts val="600"/>
              </a:spcAft>
              <a:buAutoNum type="arabicPeriod"/>
            </a:pPr>
            <a:endParaRPr lang="en-US" altLang="ko-KR" sz="1600" dirty="0"/>
          </a:p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altLang="ko-KR" sz="1600" dirty="0"/>
              <a:t>TB_GRADE (</a:t>
            </a:r>
            <a:r>
              <a:rPr lang="ko-KR" altLang="en-US" sz="1600" dirty="0"/>
              <a:t>등급</a:t>
            </a:r>
            <a:r>
              <a:rPr lang="en-US" altLang="ko-KR" sz="1600" dirty="0"/>
              <a:t>) </a:t>
            </a:r>
            <a:r>
              <a:rPr lang="ko-KR" altLang="en-US" sz="1600" dirty="0"/>
              <a:t>테이블에서 </a:t>
            </a:r>
            <a:r>
              <a:rPr lang="en-US" altLang="ko-KR" sz="1600" dirty="0"/>
              <a:t>GRADE_CD (</a:t>
            </a:r>
            <a:r>
              <a:rPr lang="ko-KR" altLang="en-US" sz="1600" dirty="0"/>
              <a:t>등급코드</a:t>
            </a:r>
            <a:r>
              <a:rPr lang="en-US" altLang="ko-KR" sz="1600" dirty="0"/>
              <a:t>) , GRADE_NAME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등급이름</a:t>
            </a:r>
            <a:r>
              <a:rPr lang="en-US" altLang="ko-KR" sz="1600" dirty="0"/>
              <a:t>) </a:t>
            </a:r>
            <a:r>
              <a:rPr lang="ko-KR" altLang="en-US" sz="1600" dirty="0"/>
              <a:t>정보를 출력해주세요</a:t>
            </a:r>
            <a:r>
              <a:rPr lang="en-US" altLang="ko-KR" sz="1600" dirty="0"/>
              <a:t>. </a:t>
            </a:r>
          </a:p>
          <a:p>
            <a:pPr marL="342900" indent="-342900" algn="l">
              <a:spcAft>
                <a:spcPts val="600"/>
              </a:spcAft>
              <a:buAutoNum type="arabicPeriod"/>
            </a:pPr>
            <a:endParaRPr lang="en-US" altLang="ko-KR" sz="1600" dirty="0"/>
          </a:p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altLang="ko-KR" sz="1600" dirty="0"/>
              <a:t>TB_PRD (</a:t>
            </a:r>
            <a:r>
              <a:rPr lang="ko-KR" altLang="en-US" sz="1600" dirty="0"/>
              <a:t>상품</a:t>
            </a:r>
            <a:r>
              <a:rPr lang="en-US" altLang="ko-KR" sz="1600" dirty="0"/>
              <a:t>) </a:t>
            </a:r>
            <a:r>
              <a:rPr lang="ko-KR" altLang="en-US" sz="1600" dirty="0"/>
              <a:t>테이블에서 </a:t>
            </a:r>
            <a:r>
              <a:rPr lang="en-US" altLang="ko-KR" sz="1600" dirty="0"/>
              <a:t>PRD_ID (</a:t>
            </a:r>
            <a:r>
              <a:rPr lang="ko-KR" altLang="en-US" sz="1600" dirty="0"/>
              <a:t>상품</a:t>
            </a:r>
            <a:r>
              <a:rPr lang="en-US" altLang="ko-KR" sz="1600" dirty="0"/>
              <a:t>ID) , PRD_NAME (</a:t>
            </a:r>
            <a:r>
              <a:rPr lang="ko-KR" altLang="en-US" sz="1600" dirty="0"/>
              <a:t>상품이름</a:t>
            </a:r>
            <a:r>
              <a:rPr lang="en-US" altLang="ko-KR" sz="1600" dirty="0"/>
              <a:t>) , PRD_INFO (</a:t>
            </a:r>
            <a:r>
              <a:rPr lang="ko-KR" altLang="en-US" sz="1600" dirty="0"/>
              <a:t>상품정보</a:t>
            </a:r>
            <a:r>
              <a:rPr lang="en-US" altLang="ko-KR" sz="1600" dirty="0"/>
              <a:t>) </a:t>
            </a:r>
            <a:r>
              <a:rPr lang="ko-KR" altLang="en-US" sz="1600" dirty="0"/>
              <a:t>정보를 출력해주세요</a:t>
            </a:r>
            <a:r>
              <a:rPr lang="en-US" altLang="ko-KR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EF083-D373-0B0F-F716-D3EDFA36ABD0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68B37-844C-1BFC-E4A8-266E379D6901}"/>
              </a:ext>
            </a:extLst>
          </p:cNvPr>
          <p:cNvSpPr txBox="1"/>
          <p:nvPr/>
        </p:nvSpPr>
        <p:spPr>
          <a:xfrm>
            <a:off x="472480" y="3613667"/>
            <a:ext cx="416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5402E-395D-7B54-1500-8138DBCC99E5}"/>
              </a:ext>
            </a:extLst>
          </p:cNvPr>
          <p:cNvSpPr txBox="1"/>
          <p:nvPr/>
        </p:nvSpPr>
        <p:spPr>
          <a:xfrm>
            <a:off x="4095400" y="3613667"/>
            <a:ext cx="416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FA46A-EE82-3683-D44E-5F6282E75A35}"/>
              </a:ext>
            </a:extLst>
          </p:cNvPr>
          <p:cNvSpPr txBox="1"/>
          <p:nvPr/>
        </p:nvSpPr>
        <p:spPr>
          <a:xfrm>
            <a:off x="6640753" y="3603276"/>
            <a:ext cx="358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3E4BCE-743F-15F7-D81F-3B172AE1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34" y="3998022"/>
            <a:ext cx="2986548" cy="23308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D8464B-34B3-C19D-03AD-C74AF133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00" y="3979315"/>
            <a:ext cx="1923750" cy="12901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4411DA-AD78-DBF8-5B39-05ED5A9E3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214" y="3972608"/>
            <a:ext cx="5021193" cy="27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3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A4CAC-7E81-432A-8D5C-733675FE324C}"/>
              </a:ext>
            </a:extLst>
          </p:cNvPr>
          <p:cNvSpPr txBox="1"/>
          <p:nvPr/>
        </p:nvSpPr>
        <p:spPr>
          <a:xfrm>
            <a:off x="753011" y="818856"/>
            <a:ext cx="35296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4000" b="1" dirty="0"/>
              <a:t>실습 답</a:t>
            </a:r>
            <a:endParaRPr lang="en-US" altLang="ko-KR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76515-F4B5-4BCB-9A81-AE8A46223D43}"/>
              </a:ext>
            </a:extLst>
          </p:cNvPr>
          <p:cNvSpPr txBox="1"/>
          <p:nvPr/>
        </p:nvSpPr>
        <p:spPr>
          <a:xfrm>
            <a:off x="753011" y="1613118"/>
            <a:ext cx="108535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altLang="ko-KR" sz="1600" dirty="0"/>
              <a:t>TB_MEMBER (</a:t>
            </a:r>
            <a:r>
              <a:rPr lang="ko-KR" altLang="en-US" sz="1600" dirty="0"/>
              <a:t>회원</a:t>
            </a:r>
            <a:r>
              <a:rPr lang="en-US" altLang="ko-KR" sz="1600" dirty="0"/>
              <a:t>) </a:t>
            </a:r>
            <a:r>
              <a:rPr lang="ko-KR" altLang="en-US" sz="1600" dirty="0"/>
              <a:t>테이블에서 </a:t>
            </a:r>
            <a:r>
              <a:rPr lang="en-US" altLang="ko-KR" sz="1600" dirty="0"/>
              <a:t>MEMBER_NAME (</a:t>
            </a:r>
            <a:r>
              <a:rPr lang="ko-KR" altLang="en-US" sz="1600" dirty="0"/>
              <a:t>회원이름</a:t>
            </a:r>
            <a:r>
              <a:rPr lang="en-US" altLang="ko-KR" sz="1600" dirty="0"/>
              <a:t>) , GENDER (</a:t>
            </a:r>
            <a:r>
              <a:rPr lang="ko-KR" altLang="en-US" sz="1600" dirty="0"/>
              <a:t>성별</a:t>
            </a:r>
            <a:r>
              <a:rPr lang="en-US" altLang="ko-KR" sz="1600" dirty="0"/>
              <a:t>) , AGE (</a:t>
            </a:r>
            <a:r>
              <a:rPr lang="ko-KR" altLang="en-US" sz="1600" dirty="0"/>
              <a:t>나이</a:t>
            </a:r>
            <a:r>
              <a:rPr lang="en-US" altLang="ko-KR" sz="1600" dirty="0"/>
              <a:t>) </a:t>
            </a:r>
            <a:r>
              <a:rPr lang="ko-KR" altLang="en-US" sz="1600" dirty="0"/>
              <a:t>정보를 출력해주세요</a:t>
            </a:r>
            <a:r>
              <a:rPr lang="en-US" altLang="ko-KR" sz="1600" dirty="0"/>
              <a:t>.</a:t>
            </a:r>
          </a:p>
          <a:p>
            <a:pPr marL="342900" indent="-342900" algn="l">
              <a:spcAft>
                <a:spcPts val="600"/>
              </a:spcAft>
              <a:buAutoNum type="arabicPeriod"/>
            </a:pPr>
            <a:endParaRPr lang="en-US" altLang="ko-KR" sz="1600" dirty="0"/>
          </a:p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altLang="ko-KR" sz="1600" dirty="0"/>
              <a:t>TB_GRADE (</a:t>
            </a:r>
            <a:r>
              <a:rPr lang="ko-KR" altLang="en-US" sz="1600" dirty="0"/>
              <a:t>등급</a:t>
            </a:r>
            <a:r>
              <a:rPr lang="en-US" altLang="ko-KR" sz="1600" dirty="0"/>
              <a:t>) </a:t>
            </a:r>
            <a:r>
              <a:rPr lang="ko-KR" altLang="en-US" sz="1600" dirty="0"/>
              <a:t>테이블에서 </a:t>
            </a:r>
            <a:r>
              <a:rPr lang="en-US" altLang="ko-KR" sz="1600" dirty="0"/>
              <a:t>GRADE_CD (</a:t>
            </a:r>
            <a:r>
              <a:rPr lang="ko-KR" altLang="en-US" sz="1600" dirty="0"/>
              <a:t>등급코드</a:t>
            </a:r>
            <a:r>
              <a:rPr lang="en-US" altLang="ko-KR" sz="1600" dirty="0"/>
              <a:t>) , GRADE_NAME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등급이름</a:t>
            </a:r>
            <a:r>
              <a:rPr lang="en-US" altLang="ko-KR" sz="1600" dirty="0"/>
              <a:t>) </a:t>
            </a:r>
            <a:r>
              <a:rPr lang="ko-KR" altLang="en-US" sz="1600" dirty="0"/>
              <a:t>정보를 출력해주세요</a:t>
            </a:r>
            <a:r>
              <a:rPr lang="en-US" altLang="ko-KR" sz="1600" dirty="0"/>
              <a:t>. </a:t>
            </a:r>
          </a:p>
          <a:p>
            <a:pPr marL="342900" indent="-342900" algn="l">
              <a:spcAft>
                <a:spcPts val="600"/>
              </a:spcAft>
              <a:buAutoNum type="arabicPeriod"/>
            </a:pPr>
            <a:endParaRPr lang="en-US" altLang="ko-KR" sz="1600" dirty="0"/>
          </a:p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altLang="ko-KR" sz="1600" dirty="0"/>
              <a:t>TB_PRD (</a:t>
            </a:r>
            <a:r>
              <a:rPr lang="ko-KR" altLang="en-US" sz="1600" dirty="0"/>
              <a:t>상품</a:t>
            </a:r>
            <a:r>
              <a:rPr lang="en-US" altLang="ko-KR" sz="1600" dirty="0"/>
              <a:t>) </a:t>
            </a:r>
            <a:r>
              <a:rPr lang="ko-KR" altLang="en-US" sz="1600" dirty="0"/>
              <a:t>테이블에서 </a:t>
            </a:r>
            <a:r>
              <a:rPr lang="en-US" altLang="ko-KR" sz="1600" dirty="0"/>
              <a:t>PRD_ID (</a:t>
            </a:r>
            <a:r>
              <a:rPr lang="ko-KR" altLang="en-US" sz="1600" dirty="0"/>
              <a:t>상품</a:t>
            </a:r>
            <a:r>
              <a:rPr lang="en-US" altLang="ko-KR" sz="1600" dirty="0"/>
              <a:t>ID) , PRD_NAME (</a:t>
            </a:r>
            <a:r>
              <a:rPr lang="ko-KR" altLang="en-US" sz="1600" dirty="0"/>
              <a:t>상품이름</a:t>
            </a:r>
            <a:r>
              <a:rPr lang="en-US" altLang="ko-KR" sz="1600" dirty="0"/>
              <a:t>) , PRD_INFO (</a:t>
            </a:r>
            <a:r>
              <a:rPr lang="ko-KR" altLang="en-US" sz="1600" dirty="0"/>
              <a:t>상품정보</a:t>
            </a:r>
            <a:r>
              <a:rPr lang="en-US" altLang="ko-KR" sz="1600" dirty="0"/>
              <a:t>) </a:t>
            </a:r>
            <a:r>
              <a:rPr lang="ko-KR" altLang="en-US" sz="1600" dirty="0"/>
              <a:t>정보를 출력해주세요</a:t>
            </a:r>
            <a:r>
              <a:rPr lang="en-US" altLang="ko-KR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EF083-D373-0B0F-F716-D3EDFA36ABD0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 SQL </a:t>
            </a:r>
            <a:r>
              <a:rPr lang="ko-KR" altLang="en-US" b="1" dirty="0"/>
              <a:t>실행 순서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68B37-844C-1BFC-E4A8-266E379D6901}"/>
              </a:ext>
            </a:extLst>
          </p:cNvPr>
          <p:cNvSpPr txBox="1"/>
          <p:nvPr/>
        </p:nvSpPr>
        <p:spPr>
          <a:xfrm>
            <a:off x="472480" y="3613667"/>
            <a:ext cx="416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5402E-395D-7B54-1500-8138DBCC99E5}"/>
              </a:ext>
            </a:extLst>
          </p:cNvPr>
          <p:cNvSpPr txBox="1"/>
          <p:nvPr/>
        </p:nvSpPr>
        <p:spPr>
          <a:xfrm>
            <a:off x="4095400" y="3613667"/>
            <a:ext cx="416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FA46A-EE82-3683-D44E-5F6282E75A35}"/>
              </a:ext>
            </a:extLst>
          </p:cNvPr>
          <p:cNvSpPr txBox="1"/>
          <p:nvPr/>
        </p:nvSpPr>
        <p:spPr>
          <a:xfrm>
            <a:off x="7807683" y="3613667"/>
            <a:ext cx="358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FACADC-B84C-D993-AC7D-0CAA3E9DD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44" y="4060241"/>
            <a:ext cx="2507047" cy="14058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E787C2-71BB-3848-4D22-04978B58A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00" y="4059883"/>
            <a:ext cx="2805779" cy="1139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934E66-10C8-2122-BCEF-4DD04E4D5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683" y="4059883"/>
            <a:ext cx="3143689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3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3758D-9263-8A7A-F88E-094A3842D2C0}"/>
              </a:ext>
            </a:extLst>
          </p:cNvPr>
          <p:cNvSpPr txBox="1"/>
          <p:nvPr/>
        </p:nvSpPr>
        <p:spPr>
          <a:xfrm>
            <a:off x="98200" y="159841"/>
            <a:ext cx="280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3.   * </a:t>
            </a:r>
            <a:r>
              <a:rPr lang="ko-KR" altLang="en-US" b="1" dirty="0"/>
              <a:t>과 </a:t>
            </a:r>
            <a:r>
              <a:rPr lang="en-US" altLang="ko-KR" b="1" dirty="0"/>
              <a:t>DISTINCT , 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45634-A340-33E7-D90A-9007EE5AB8BF}"/>
              </a:ext>
            </a:extLst>
          </p:cNvPr>
          <p:cNvSpPr txBox="1"/>
          <p:nvPr/>
        </p:nvSpPr>
        <p:spPr>
          <a:xfrm>
            <a:off x="783709" y="1224890"/>
            <a:ext cx="66561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4000" b="1" dirty="0"/>
              <a:t>SELECT</a:t>
            </a:r>
            <a:r>
              <a:rPr lang="ko-KR" altLang="en-US" sz="4000" b="1" dirty="0"/>
              <a:t> </a:t>
            </a:r>
            <a:r>
              <a:rPr lang="en-US" altLang="ko-KR" sz="4000" b="1" dirty="0">
                <a:solidFill>
                  <a:srgbClr val="FF0000"/>
                </a:solidFill>
              </a:rPr>
              <a:t>*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FROM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TB_PRD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;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5ECAF6-EB4C-C8B4-99DE-839B412ED99F}"/>
              </a:ext>
            </a:extLst>
          </p:cNvPr>
          <p:cNvSpPr txBox="1"/>
          <p:nvPr/>
        </p:nvSpPr>
        <p:spPr>
          <a:xfrm>
            <a:off x="783709" y="1996536"/>
            <a:ext cx="6760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000" b="1" dirty="0"/>
              <a:t>TB_PRD (</a:t>
            </a:r>
            <a:r>
              <a:rPr lang="ko-KR" altLang="en-US" sz="2000" b="1" dirty="0"/>
              <a:t>상품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테이블의 </a:t>
            </a:r>
            <a:r>
              <a:rPr lang="ko-KR" altLang="en-US" sz="2000" b="1" dirty="0">
                <a:solidFill>
                  <a:srgbClr val="FF0000"/>
                </a:solidFill>
              </a:rPr>
              <a:t>모든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컬럼</a:t>
            </a:r>
            <a:r>
              <a:rPr lang="ko-KR" altLang="en-US" sz="2000" b="1" dirty="0"/>
              <a:t> 정보를 출력합니다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8A027-E88B-CAB2-598D-DC39BBAE4FEA}"/>
              </a:ext>
            </a:extLst>
          </p:cNvPr>
          <p:cNvSpPr txBox="1"/>
          <p:nvPr/>
        </p:nvSpPr>
        <p:spPr>
          <a:xfrm>
            <a:off x="783709" y="2862255"/>
            <a:ext cx="54037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b="1" dirty="0">
                <a:highlight>
                  <a:srgbClr val="FFFF00"/>
                </a:highlight>
              </a:rPr>
              <a:t>( </a:t>
            </a:r>
            <a:r>
              <a:rPr lang="ko-KR" altLang="en-US" sz="1600" b="1" dirty="0">
                <a:highlight>
                  <a:srgbClr val="FFFF00"/>
                </a:highlight>
              </a:rPr>
              <a:t>아래처럼 모든 컬럼을 직접 입력해도 결과는 같아요 </a:t>
            </a:r>
            <a:r>
              <a:rPr lang="en-US" altLang="ko-KR" sz="1600" b="1" dirty="0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AF11F-4C07-94CC-F758-B5FBDE55FCC0}"/>
              </a:ext>
            </a:extLst>
          </p:cNvPr>
          <p:cNvSpPr txBox="1"/>
          <p:nvPr/>
        </p:nvSpPr>
        <p:spPr>
          <a:xfrm>
            <a:off x="6255697" y="2862255"/>
            <a:ext cx="5403749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endParaRPr lang="en-US" altLang="ko-KR" sz="2000" b="1" dirty="0"/>
          </a:p>
          <a:p>
            <a:pPr algn="ctr">
              <a:spcAft>
                <a:spcPts val="600"/>
              </a:spcAft>
            </a:pPr>
            <a:r>
              <a:rPr lang="en-US" altLang="ko-KR" sz="2000" b="1" dirty="0"/>
              <a:t>*(</a:t>
            </a:r>
            <a:r>
              <a:rPr lang="ko-KR" altLang="en-US" sz="2000" b="1" dirty="0" err="1"/>
              <a:t>애스터리스크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는 </a:t>
            </a:r>
            <a:r>
              <a:rPr lang="en-US" altLang="ko-KR" sz="2000" b="1" dirty="0"/>
              <a:t>SELECT </a:t>
            </a:r>
            <a:r>
              <a:rPr lang="ko-KR" altLang="en-US" sz="2000" b="1" dirty="0"/>
              <a:t>뒤에 사용되며</a:t>
            </a:r>
            <a:endParaRPr lang="en-US" altLang="ko-KR" sz="2000" b="1" dirty="0"/>
          </a:p>
          <a:p>
            <a:pPr algn="ctr">
              <a:spcAft>
                <a:spcPts val="600"/>
              </a:spcAft>
            </a:pPr>
            <a:endParaRPr lang="en-US" altLang="ko-KR" sz="2000" b="1" dirty="0"/>
          </a:p>
          <a:p>
            <a:pPr algn="ctr">
              <a:spcAft>
                <a:spcPts val="600"/>
              </a:spcAft>
            </a:pPr>
            <a:r>
              <a:rPr lang="en-US" altLang="ko-KR" sz="2000" b="1" dirty="0"/>
              <a:t> </a:t>
            </a:r>
            <a:r>
              <a:rPr lang="ko-KR" altLang="en-US" sz="2000" b="1" dirty="0"/>
              <a:t>테이블 내의 모든 컬럼 정보를 출력합니다</a:t>
            </a:r>
            <a:r>
              <a:rPr lang="en-US" altLang="ko-KR" sz="2000" b="1" dirty="0"/>
              <a:t>.</a:t>
            </a:r>
          </a:p>
          <a:p>
            <a:pPr algn="ctr">
              <a:spcAft>
                <a:spcPts val="600"/>
              </a:spcAft>
            </a:pPr>
            <a:endParaRPr lang="en-US" altLang="ko-KR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154111-CF5A-B2E6-FDA4-F16960CE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67" y="3291985"/>
            <a:ext cx="2884631" cy="261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41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45634-A340-33E7-D90A-9007EE5AB8BF}"/>
              </a:ext>
            </a:extLst>
          </p:cNvPr>
          <p:cNvSpPr txBox="1"/>
          <p:nvPr/>
        </p:nvSpPr>
        <p:spPr>
          <a:xfrm>
            <a:off x="1359209" y="1646953"/>
            <a:ext cx="8304395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dirty="0"/>
              <a:t>1. TB_MEMBER (</a:t>
            </a:r>
            <a:r>
              <a:rPr lang="ko-KR" altLang="en-US" sz="1600" dirty="0"/>
              <a:t>회원</a:t>
            </a:r>
            <a:r>
              <a:rPr lang="en-US" altLang="ko-KR" sz="1600" dirty="0"/>
              <a:t>)</a:t>
            </a:r>
            <a:r>
              <a:rPr lang="ko-KR" altLang="en-US" sz="1600" dirty="0"/>
              <a:t> 테이블의 모든 컬럼 정보를 출력해주세요</a:t>
            </a:r>
            <a:r>
              <a:rPr lang="en-US" altLang="ko-KR" sz="1600" dirty="0"/>
              <a:t>. </a:t>
            </a:r>
          </a:p>
          <a:p>
            <a:pPr algn="l">
              <a:spcAft>
                <a:spcPts val="600"/>
              </a:spcAft>
            </a:pPr>
            <a:r>
              <a:rPr lang="en-US" altLang="ko-KR" sz="1600" dirty="0"/>
              <a:t>2. TB_PRD (</a:t>
            </a:r>
            <a:r>
              <a:rPr lang="ko-KR" altLang="en-US" sz="1600" dirty="0"/>
              <a:t>상품</a:t>
            </a:r>
            <a:r>
              <a:rPr lang="en-US" altLang="ko-KR" sz="1600" dirty="0"/>
              <a:t>)</a:t>
            </a:r>
            <a:r>
              <a:rPr lang="ko-KR" altLang="en-US" sz="1600" dirty="0"/>
              <a:t> 테이블의 모든 컬럼 정보를 출력해주세요</a:t>
            </a:r>
            <a:r>
              <a:rPr lang="en-US" altLang="ko-KR" sz="1600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3FFF2-1F18-242F-3952-93C347E30BEE}"/>
              </a:ext>
            </a:extLst>
          </p:cNvPr>
          <p:cNvSpPr txBox="1"/>
          <p:nvPr/>
        </p:nvSpPr>
        <p:spPr>
          <a:xfrm>
            <a:off x="659705" y="899550"/>
            <a:ext cx="35296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4000" b="1" dirty="0"/>
              <a:t>실습해봅시다</a:t>
            </a:r>
            <a:r>
              <a:rPr lang="en-US" altLang="ko-KR" sz="4000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AEF8C-AE3B-4DF6-74DA-DAB6B94494B5}"/>
              </a:ext>
            </a:extLst>
          </p:cNvPr>
          <p:cNvSpPr txBox="1"/>
          <p:nvPr/>
        </p:nvSpPr>
        <p:spPr>
          <a:xfrm>
            <a:off x="680957" y="2726774"/>
            <a:ext cx="416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E3E41C-7380-5C26-D768-D1CEFAEEA8EC}"/>
              </a:ext>
            </a:extLst>
          </p:cNvPr>
          <p:cNvSpPr txBox="1"/>
          <p:nvPr/>
        </p:nvSpPr>
        <p:spPr>
          <a:xfrm>
            <a:off x="680958" y="4336821"/>
            <a:ext cx="416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A7C1DF-7981-7B26-9C52-F44ACC61F460}"/>
              </a:ext>
            </a:extLst>
          </p:cNvPr>
          <p:cNvSpPr txBox="1"/>
          <p:nvPr/>
        </p:nvSpPr>
        <p:spPr>
          <a:xfrm>
            <a:off x="98200" y="159841"/>
            <a:ext cx="280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3.   * </a:t>
            </a:r>
            <a:r>
              <a:rPr lang="ko-KR" altLang="en-US" b="1" dirty="0"/>
              <a:t>과 </a:t>
            </a:r>
            <a:r>
              <a:rPr lang="en-US" altLang="ko-KR" b="1" dirty="0"/>
              <a:t>DISTINCT , AS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5D72B-77DD-8E24-7217-526B2D66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71" y="2756427"/>
            <a:ext cx="7476187" cy="1316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8BE44B-D99F-82C2-C97E-3F37FAEB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72" y="4336821"/>
            <a:ext cx="7476186" cy="22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72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45634-A340-33E7-D90A-9007EE5AB8BF}"/>
              </a:ext>
            </a:extLst>
          </p:cNvPr>
          <p:cNvSpPr txBox="1"/>
          <p:nvPr/>
        </p:nvSpPr>
        <p:spPr>
          <a:xfrm>
            <a:off x="1359209" y="1646953"/>
            <a:ext cx="8304395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dirty="0"/>
              <a:t>1. TB_MEMBER (</a:t>
            </a:r>
            <a:r>
              <a:rPr lang="ko-KR" altLang="en-US" sz="1600" dirty="0"/>
              <a:t>회원</a:t>
            </a:r>
            <a:r>
              <a:rPr lang="en-US" altLang="ko-KR" sz="1600" dirty="0"/>
              <a:t>)</a:t>
            </a:r>
            <a:r>
              <a:rPr lang="ko-KR" altLang="en-US" sz="1600" dirty="0"/>
              <a:t> 테이블의 모든 컬럼 정보를 출력해주세요</a:t>
            </a:r>
            <a:r>
              <a:rPr lang="en-US" altLang="ko-KR" sz="1600" dirty="0"/>
              <a:t>. </a:t>
            </a:r>
          </a:p>
          <a:p>
            <a:pPr algn="l">
              <a:spcAft>
                <a:spcPts val="600"/>
              </a:spcAft>
            </a:pPr>
            <a:r>
              <a:rPr lang="en-US" altLang="ko-KR" sz="1600" dirty="0"/>
              <a:t>2. TB_PRD (</a:t>
            </a:r>
            <a:r>
              <a:rPr lang="ko-KR" altLang="en-US" sz="1600" dirty="0"/>
              <a:t>상품</a:t>
            </a:r>
            <a:r>
              <a:rPr lang="en-US" altLang="ko-KR" sz="1600" dirty="0"/>
              <a:t>)</a:t>
            </a:r>
            <a:r>
              <a:rPr lang="ko-KR" altLang="en-US" sz="1600" dirty="0"/>
              <a:t> 테이블의 모든 컬럼 정보를 출력해주세요</a:t>
            </a:r>
            <a:r>
              <a:rPr lang="en-US" altLang="ko-KR" sz="1600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3FFF2-1F18-242F-3952-93C347E30BEE}"/>
              </a:ext>
            </a:extLst>
          </p:cNvPr>
          <p:cNvSpPr txBox="1"/>
          <p:nvPr/>
        </p:nvSpPr>
        <p:spPr>
          <a:xfrm>
            <a:off x="659705" y="899550"/>
            <a:ext cx="35296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4000" b="1" dirty="0"/>
              <a:t>답</a:t>
            </a:r>
            <a:r>
              <a:rPr lang="en-US" altLang="ko-KR" sz="4000" b="1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AEF8C-AE3B-4DF6-74DA-DAB6B94494B5}"/>
              </a:ext>
            </a:extLst>
          </p:cNvPr>
          <p:cNvSpPr txBox="1"/>
          <p:nvPr/>
        </p:nvSpPr>
        <p:spPr>
          <a:xfrm>
            <a:off x="680957" y="2924670"/>
            <a:ext cx="416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E3E41C-7380-5C26-D768-D1CEFAEEA8EC}"/>
              </a:ext>
            </a:extLst>
          </p:cNvPr>
          <p:cNvSpPr txBox="1"/>
          <p:nvPr/>
        </p:nvSpPr>
        <p:spPr>
          <a:xfrm>
            <a:off x="680958" y="4439181"/>
            <a:ext cx="416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A7C1DF-7981-7B26-9C52-F44ACC61F460}"/>
              </a:ext>
            </a:extLst>
          </p:cNvPr>
          <p:cNvSpPr txBox="1"/>
          <p:nvPr/>
        </p:nvSpPr>
        <p:spPr>
          <a:xfrm>
            <a:off x="98200" y="159841"/>
            <a:ext cx="280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3.   * </a:t>
            </a:r>
            <a:r>
              <a:rPr lang="ko-KR" altLang="en-US" b="1" dirty="0"/>
              <a:t>과 </a:t>
            </a:r>
            <a:r>
              <a:rPr lang="en-US" altLang="ko-KR" b="1" dirty="0"/>
              <a:t>DISTINCT , AS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771D1F-ADFC-C664-FB97-58F8A222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77" y="2948956"/>
            <a:ext cx="3562847" cy="1009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48DBA8-6676-4F8F-DEA2-D08CAB32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77" y="4439181"/>
            <a:ext cx="294363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6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혼란스러운 사람 윤곽선">
            <a:extLst>
              <a:ext uri="{FF2B5EF4-FFF2-40B4-BE49-F238E27FC236}">
                <a16:creationId xmlns:a16="http://schemas.microsoft.com/office/drawing/2014/main" id="{88A691D5-90FF-6D0F-03D9-24AB6BDB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12" y="4162599"/>
            <a:ext cx="1265981" cy="1265981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E3F4581-2FD0-0DBA-8BE0-9317F27991BB}"/>
              </a:ext>
            </a:extLst>
          </p:cNvPr>
          <p:cNvSpPr/>
          <p:nvPr/>
        </p:nvSpPr>
        <p:spPr>
          <a:xfrm>
            <a:off x="1135097" y="2414703"/>
            <a:ext cx="3076260" cy="1629077"/>
          </a:xfrm>
          <a:prstGeom prst="wedgeRectCallout">
            <a:avLst>
              <a:gd name="adj1" fmla="val -48170"/>
              <a:gd name="adj2" fmla="val 71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실무 </a:t>
            </a:r>
            <a:r>
              <a:rPr lang="en-US" altLang="ko-KR" b="1" dirty="0">
                <a:solidFill>
                  <a:schemeClr val="tx1"/>
                </a:solidFill>
              </a:rPr>
              <a:t>TIP ! 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* </a:t>
            </a:r>
            <a:r>
              <a:rPr lang="ko-KR" altLang="en-US" b="1" dirty="0">
                <a:solidFill>
                  <a:schemeClr val="tx1"/>
                </a:solidFill>
              </a:rPr>
              <a:t>은 잘 사용하지 않습니다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436C0-F9EF-AE9A-728E-436CDDE69E28}"/>
              </a:ext>
            </a:extLst>
          </p:cNvPr>
          <p:cNvSpPr txBox="1"/>
          <p:nvPr/>
        </p:nvSpPr>
        <p:spPr>
          <a:xfrm>
            <a:off x="4745203" y="1131254"/>
            <a:ext cx="3782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/>
              <a:t>이유</a:t>
            </a:r>
            <a:r>
              <a:rPr lang="en-US" altLang="ko-KR" b="1" dirty="0"/>
              <a:t>1 ) </a:t>
            </a:r>
            <a:r>
              <a:rPr lang="ko-KR" altLang="en-US" b="1" dirty="0"/>
              <a:t>성능이 감소합니다 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C52AF-BEF4-F31D-9550-0E6D28A26133}"/>
              </a:ext>
            </a:extLst>
          </p:cNvPr>
          <p:cNvSpPr txBox="1"/>
          <p:nvPr/>
        </p:nvSpPr>
        <p:spPr>
          <a:xfrm>
            <a:off x="4745203" y="1681027"/>
            <a:ext cx="7006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/>
              <a:t>이유</a:t>
            </a:r>
            <a:r>
              <a:rPr lang="en-US" altLang="ko-KR" b="1" dirty="0"/>
              <a:t>2 ) </a:t>
            </a:r>
            <a:r>
              <a:rPr lang="ko-KR" altLang="en-US" b="1" dirty="0"/>
              <a:t>어떤 컬럼 정보를 이용하는지 눈으로 확인이 어렵습니다</a:t>
            </a:r>
            <a:endParaRPr lang="en-US" altLang="ko-K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5B4AC-D81D-95E2-9AA8-997BECB015EB}"/>
              </a:ext>
            </a:extLst>
          </p:cNvPr>
          <p:cNvSpPr txBox="1"/>
          <p:nvPr/>
        </p:nvSpPr>
        <p:spPr>
          <a:xfrm>
            <a:off x="98200" y="159841"/>
            <a:ext cx="280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3.   * </a:t>
            </a:r>
            <a:r>
              <a:rPr lang="ko-KR" altLang="en-US" b="1" dirty="0"/>
              <a:t>과 </a:t>
            </a:r>
            <a:r>
              <a:rPr lang="en-US" altLang="ko-KR" b="1" dirty="0"/>
              <a:t>DISTINCT , AS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A2FED6-7402-9357-C008-53C2DEBC3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33" y="2441996"/>
            <a:ext cx="6874382" cy="3110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CA0B02-A2B7-B028-086A-5B93B2693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157" y="3087906"/>
            <a:ext cx="1503583" cy="1443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B173AA-739F-161E-EDFA-B5CF1C36B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748" y="4710239"/>
            <a:ext cx="4314696" cy="149126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FA5E571-65CF-2734-D071-8D11D6C6D287}"/>
              </a:ext>
            </a:extLst>
          </p:cNvPr>
          <p:cNvSpPr/>
          <p:nvPr/>
        </p:nvSpPr>
        <p:spPr>
          <a:xfrm>
            <a:off x="7731457" y="3657595"/>
            <a:ext cx="361665" cy="3207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7ABBDAD-22A0-BD87-84AA-0CF949C1BAB8}"/>
              </a:ext>
            </a:extLst>
          </p:cNvPr>
          <p:cNvSpPr/>
          <p:nvPr/>
        </p:nvSpPr>
        <p:spPr>
          <a:xfrm>
            <a:off x="7087686" y="4744359"/>
            <a:ext cx="361665" cy="3207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554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45634-A340-33E7-D90A-9007EE5AB8BF}"/>
              </a:ext>
            </a:extLst>
          </p:cNvPr>
          <p:cNvSpPr txBox="1"/>
          <p:nvPr/>
        </p:nvSpPr>
        <p:spPr>
          <a:xfrm>
            <a:off x="783708" y="1103775"/>
            <a:ext cx="11061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3600" b="1" dirty="0"/>
              <a:t>SELECT</a:t>
            </a:r>
            <a:r>
              <a:rPr lang="ko-KR" altLang="en-US" sz="3600" b="1" dirty="0"/>
              <a:t> </a:t>
            </a:r>
            <a:r>
              <a:rPr lang="en-US" altLang="ko-KR" sz="3600" b="1" dirty="0">
                <a:solidFill>
                  <a:srgbClr val="FF0000"/>
                </a:solidFill>
              </a:rPr>
              <a:t>DISTINCT </a:t>
            </a:r>
            <a:r>
              <a:rPr lang="en-US" altLang="ko-KR" sz="3600" b="1" dirty="0"/>
              <a:t>PRD_TYPE FROM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TB_PRD ;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5ECAF6-EB4C-C8B4-99DE-839B412ED99F}"/>
              </a:ext>
            </a:extLst>
          </p:cNvPr>
          <p:cNvSpPr txBox="1"/>
          <p:nvPr/>
        </p:nvSpPr>
        <p:spPr>
          <a:xfrm>
            <a:off x="783709" y="1875421"/>
            <a:ext cx="11311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000" b="1" dirty="0"/>
              <a:t>TB_PRD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상품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테이블의 </a:t>
            </a:r>
            <a:r>
              <a:rPr lang="en-US" altLang="ko-KR" sz="2000" b="1" dirty="0"/>
              <a:t>PRD_TYPE (</a:t>
            </a:r>
            <a:r>
              <a:rPr lang="ko-KR" altLang="en-US" sz="2000" b="1" dirty="0"/>
              <a:t>상품타입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값을 </a:t>
            </a:r>
            <a:r>
              <a:rPr lang="ko-KR" altLang="en-US" sz="2000" b="1" dirty="0">
                <a:solidFill>
                  <a:srgbClr val="FF0000"/>
                </a:solidFill>
              </a:rPr>
              <a:t>중복없이</a:t>
            </a:r>
            <a:r>
              <a:rPr lang="ko-KR" altLang="en-US" sz="2000" b="1" dirty="0"/>
              <a:t> 출력합니다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AF11F-4C07-94CC-F758-B5FBDE55FCC0}"/>
              </a:ext>
            </a:extLst>
          </p:cNvPr>
          <p:cNvSpPr txBox="1"/>
          <p:nvPr/>
        </p:nvSpPr>
        <p:spPr>
          <a:xfrm>
            <a:off x="1036352" y="6092239"/>
            <a:ext cx="1029462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000" b="1" dirty="0"/>
              <a:t>DISTINCT</a:t>
            </a:r>
            <a:r>
              <a:rPr lang="ko-KR" altLang="en-US" sz="2000" b="1" dirty="0"/>
              <a:t>는 </a:t>
            </a:r>
            <a:r>
              <a:rPr lang="en-US" altLang="ko-KR" sz="2000" b="1" dirty="0"/>
              <a:t>SELECT </a:t>
            </a:r>
            <a:r>
              <a:rPr lang="ko-KR" altLang="en-US" sz="2000" b="1" dirty="0"/>
              <a:t>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컬럼 앞에 사용되며 해당 컬럼 정보에 대해 중복을 제거합니다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6FF5E83-E13F-3A47-0563-BE3E63BBCE7C}"/>
              </a:ext>
            </a:extLst>
          </p:cNvPr>
          <p:cNvSpPr/>
          <p:nvPr/>
        </p:nvSpPr>
        <p:spPr>
          <a:xfrm>
            <a:off x="5443315" y="3800153"/>
            <a:ext cx="947048" cy="4765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5CE56C-251D-C990-9EA9-30CB24AEE62C}"/>
              </a:ext>
            </a:extLst>
          </p:cNvPr>
          <p:cNvSpPr txBox="1"/>
          <p:nvPr/>
        </p:nvSpPr>
        <p:spPr>
          <a:xfrm>
            <a:off x="98200" y="159841"/>
            <a:ext cx="280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3.   * </a:t>
            </a:r>
            <a:r>
              <a:rPr lang="ko-KR" altLang="en-US" b="1" dirty="0"/>
              <a:t>과 </a:t>
            </a:r>
            <a:r>
              <a:rPr lang="en-US" altLang="ko-KR" b="1" dirty="0"/>
              <a:t>DISTINCT , AS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7BAEC-FEE9-8297-C127-65E4377E4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581" y="2458334"/>
            <a:ext cx="728764" cy="3353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973227-B79D-3667-F4BB-475249D2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464" y="2971463"/>
            <a:ext cx="1486107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2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0F360D-CD3B-26C4-91B8-B83675BFE2C7}"/>
              </a:ext>
            </a:extLst>
          </p:cNvPr>
          <p:cNvSpPr txBox="1"/>
          <p:nvPr/>
        </p:nvSpPr>
        <p:spPr>
          <a:xfrm>
            <a:off x="218087" y="43982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실습해봅시다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B8CE5-D628-73D7-4B14-1D2882848AA6}"/>
              </a:ext>
            </a:extLst>
          </p:cNvPr>
          <p:cNvSpPr txBox="1"/>
          <p:nvPr/>
        </p:nvSpPr>
        <p:spPr>
          <a:xfrm>
            <a:off x="1001232" y="1497906"/>
            <a:ext cx="825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TB_MEMBER</a:t>
            </a:r>
            <a:r>
              <a:rPr lang="ko-KR" altLang="en-US" b="1" dirty="0"/>
              <a:t> 테이블에서 </a:t>
            </a:r>
            <a:r>
              <a:rPr lang="en-US" altLang="ko-KR" b="1" dirty="0"/>
              <a:t>GENDER (</a:t>
            </a:r>
            <a:r>
              <a:rPr lang="ko-KR" altLang="en-US" b="1" dirty="0"/>
              <a:t>성별</a:t>
            </a:r>
            <a:r>
              <a:rPr lang="en-US" altLang="ko-KR" b="1" dirty="0"/>
              <a:t>) </a:t>
            </a:r>
            <a:r>
              <a:rPr lang="ko-KR" altLang="en-US" b="1" dirty="0"/>
              <a:t>컬럼만 중복 없이 출력해주세요</a:t>
            </a:r>
            <a:r>
              <a:rPr lang="en-US" altLang="ko-KR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FCA148-926D-BAB6-B3C8-2C8821252A73}"/>
              </a:ext>
            </a:extLst>
          </p:cNvPr>
          <p:cNvSpPr txBox="1"/>
          <p:nvPr/>
        </p:nvSpPr>
        <p:spPr>
          <a:xfrm>
            <a:off x="2024671" y="346338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EF48B-34C5-5768-FAB8-E13FB63A8179}"/>
              </a:ext>
            </a:extLst>
          </p:cNvPr>
          <p:cNvSpPr txBox="1"/>
          <p:nvPr/>
        </p:nvSpPr>
        <p:spPr>
          <a:xfrm>
            <a:off x="1001232" y="2087101"/>
            <a:ext cx="898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TB_MEMBER </a:t>
            </a:r>
            <a:r>
              <a:rPr lang="ko-KR" altLang="en-US" b="1" dirty="0"/>
              <a:t>테이블에서 </a:t>
            </a:r>
            <a:r>
              <a:rPr lang="en-US" altLang="ko-KR" b="1" dirty="0"/>
              <a:t>GRADE_CD (</a:t>
            </a:r>
            <a:r>
              <a:rPr lang="ko-KR" altLang="en-US" b="1" dirty="0"/>
              <a:t>등급코드</a:t>
            </a:r>
            <a:r>
              <a:rPr lang="en-US" altLang="ko-KR" b="1" dirty="0"/>
              <a:t>) </a:t>
            </a:r>
            <a:r>
              <a:rPr lang="ko-KR" altLang="en-US" b="1" dirty="0"/>
              <a:t>컬럼만 중복 없이 출력해주세요</a:t>
            </a:r>
            <a:r>
              <a:rPr lang="en-US" altLang="ko-KR" b="1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E7083-EC16-306B-D952-7DBBB39778C8}"/>
              </a:ext>
            </a:extLst>
          </p:cNvPr>
          <p:cNvSpPr txBox="1"/>
          <p:nvPr/>
        </p:nvSpPr>
        <p:spPr>
          <a:xfrm>
            <a:off x="6819322" y="342900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91F6B4-01F2-45DD-5FF0-A0E5E689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092" y="3437734"/>
            <a:ext cx="2558423" cy="2665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5A7374-05F1-C80A-2F60-C443F633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394" y="3429000"/>
            <a:ext cx="1901542" cy="2748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8583-87C0-C7F3-A3C8-E64748327D3A}"/>
              </a:ext>
            </a:extLst>
          </p:cNvPr>
          <p:cNvSpPr txBox="1"/>
          <p:nvPr/>
        </p:nvSpPr>
        <p:spPr>
          <a:xfrm>
            <a:off x="1001232" y="2586929"/>
            <a:ext cx="2268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* </a:t>
            </a:r>
            <a:r>
              <a:rPr lang="ko-KR" altLang="en-US" sz="1100" b="1" dirty="0">
                <a:solidFill>
                  <a:srgbClr val="FF0000"/>
                </a:solidFill>
              </a:rPr>
              <a:t>출력되는 순서는 상관없습니다</a:t>
            </a:r>
            <a:r>
              <a:rPr lang="en-US" altLang="ko-KR" sz="11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6490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0F360D-CD3B-26C4-91B8-B83675BFE2C7}"/>
              </a:ext>
            </a:extLst>
          </p:cNvPr>
          <p:cNvSpPr txBox="1"/>
          <p:nvPr/>
        </p:nvSpPr>
        <p:spPr>
          <a:xfrm>
            <a:off x="218087" y="439821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답</a:t>
            </a:r>
            <a:r>
              <a:rPr lang="en-US" altLang="ko-KR" sz="2800" b="1" dirty="0"/>
              <a:t>) 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B8CE5-D628-73D7-4B14-1D2882848AA6}"/>
              </a:ext>
            </a:extLst>
          </p:cNvPr>
          <p:cNvSpPr txBox="1"/>
          <p:nvPr/>
        </p:nvSpPr>
        <p:spPr>
          <a:xfrm>
            <a:off x="1001232" y="1497906"/>
            <a:ext cx="825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TB_MEMBER</a:t>
            </a:r>
            <a:r>
              <a:rPr lang="ko-KR" altLang="en-US" b="1" dirty="0"/>
              <a:t> 테이블에서 </a:t>
            </a:r>
            <a:r>
              <a:rPr lang="en-US" altLang="ko-KR" b="1" dirty="0"/>
              <a:t>GENDER (</a:t>
            </a:r>
            <a:r>
              <a:rPr lang="ko-KR" altLang="en-US" b="1" dirty="0"/>
              <a:t>성별</a:t>
            </a:r>
            <a:r>
              <a:rPr lang="en-US" altLang="ko-KR" b="1" dirty="0"/>
              <a:t>) </a:t>
            </a:r>
            <a:r>
              <a:rPr lang="ko-KR" altLang="en-US" b="1" dirty="0"/>
              <a:t>컬럼만 중복 없이 출력해주세요</a:t>
            </a:r>
            <a:r>
              <a:rPr lang="en-US" altLang="ko-KR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FCA148-926D-BAB6-B3C8-2C8821252A73}"/>
              </a:ext>
            </a:extLst>
          </p:cNvPr>
          <p:cNvSpPr txBox="1"/>
          <p:nvPr/>
        </p:nvSpPr>
        <p:spPr>
          <a:xfrm>
            <a:off x="1301349" y="37231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EF48B-34C5-5768-FAB8-E13FB63A8179}"/>
              </a:ext>
            </a:extLst>
          </p:cNvPr>
          <p:cNvSpPr txBox="1"/>
          <p:nvPr/>
        </p:nvSpPr>
        <p:spPr>
          <a:xfrm>
            <a:off x="1001232" y="2087101"/>
            <a:ext cx="898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TB_MEMBER </a:t>
            </a:r>
            <a:r>
              <a:rPr lang="ko-KR" altLang="en-US" b="1" dirty="0"/>
              <a:t>테이블에서 </a:t>
            </a:r>
            <a:r>
              <a:rPr lang="en-US" altLang="ko-KR" b="1" dirty="0"/>
              <a:t>GRADE_CD (</a:t>
            </a:r>
            <a:r>
              <a:rPr lang="ko-KR" altLang="en-US" b="1" dirty="0"/>
              <a:t>등급코드</a:t>
            </a:r>
            <a:r>
              <a:rPr lang="en-US" altLang="ko-KR" b="1" dirty="0"/>
              <a:t>) </a:t>
            </a:r>
            <a:r>
              <a:rPr lang="ko-KR" altLang="en-US" b="1" dirty="0"/>
              <a:t>컬럼만 중복 없이 출력해주세요</a:t>
            </a:r>
            <a:r>
              <a:rPr lang="en-US" altLang="ko-KR" b="1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E7083-EC16-306B-D952-7DBBB39778C8}"/>
              </a:ext>
            </a:extLst>
          </p:cNvPr>
          <p:cNvSpPr txBox="1"/>
          <p:nvPr/>
        </p:nvSpPr>
        <p:spPr>
          <a:xfrm>
            <a:off x="6096000" y="368877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8583-87C0-C7F3-A3C8-E64748327D3A}"/>
              </a:ext>
            </a:extLst>
          </p:cNvPr>
          <p:cNvSpPr txBox="1"/>
          <p:nvPr/>
        </p:nvSpPr>
        <p:spPr>
          <a:xfrm>
            <a:off x="1001232" y="2586929"/>
            <a:ext cx="2268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* </a:t>
            </a:r>
            <a:r>
              <a:rPr lang="ko-KR" altLang="en-US" sz="1100" b="1" dirty="0">
                <a:solidFill>
                  <a:srgbClr val="FF0000"/>
                </a:solidFill>
              </a:rPr>
              <a:t>출력되는 순서는 상관없습니다</a:t>
            </a:r>
            <a:r>
              <a:rPr lang="en-US" altLang="ko-KR" sz="11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3E9A6-FE1C-A81B-9A89-E2BD199D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49" y="4180261"/>
            <a:ext cx="4363059" cy="9621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23D12F-9C0B-729B-C52B-A72B757C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38418"/>
            <a:ext cx="4629796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061FEDFB-66D0-41C0-AF68-533D9E9C09F4}"/>
              </a:ext>
            </a:extLst>
          </p:cNvPr>
          <p:cNvSpPr/>
          <p:nvPr/>
        </p:nvSpPr>
        <p:spPr>
          <a:xfrm>
            <a:off x="4870648" y="3089516"/>
            <a:ext cx="3126990" cy="510247"/>
          </a:xfrm>
          <a:prstGeom prst="wedgeEllipseCallout">
            <a:avLst>
              <a:gd name="adj1" fmla="val 47681"/>
              <a:gd name="adj2" fmla="val -794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이해 </a:t>
            </a:r>
            <a:r>
              <a:rPr lang="ko-KR" altLang="en-US" sz="1600" b="1" dirty="0" err="1"/>
              <a:t>못하겠어요ㅠ</a:t>
            </a:r>
            <a:endParaRPr lang="ko-KR" altLang="en-US" sz="1600" b="1" dirty="0"/>
          </a:p>
        </p:txBody>
      </p:sp>
      <p:pic>
        <p:nvPicPr>
          <p:cNvPr id="9" name="그래픽 8" descr="혼란스러운 사람 윤곽선">
            <a:extLst>
              <a:ext uri="{FF2B5EF4-FFF2-40B4-BE49-F238E27FC236}">
                <a16:creationId xmlns:a16="http://schemas.microsoft.com/office/drawing/2014/main" id="{6BC6723F-96EC-4AB3-96E1-FE4AD37E4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4766" y="1462573"/>
            <a:ext cx="1562038" cy="1562038"/>
          </a:xfrm>
          <a:prstGeom prst="rect">
            <a:avLst/>
          </a:prstGeom>
        </p:spPr>
      </p:pic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1201634C-9D72-4488-959A-6F1399C00620}"/>
              </a:ext>
            </a:extLst>
          </p:cNvPr>
          <p:cNvSpPr/>
          <p:nvPr/>
        </p:nvSpPr>
        <p:spPr>
          <a:xfrm>
            <a:off x="8014347" y="1615180"/>
            <a:ext cx="1303323" cy="1256823"/>
          </a:xfrm>
          <a:prstGeom prst="flowChartMagneticDisk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베이스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5A7A8AA-8F2F-4D8B-81E1-BE9409671C53}"/>
              </a:ext>
            </a:extLst>
          </p:cNvPr>
          <p:cNvCxnSpPr>
            <a:cxnSpLocks/>
          </p:cNvCxnSpPr>
          <p:nvPr/>
        </p:nvCxnSpPr>
        <p:spPr>
          <a:xfrm flipV="1">
            <a:off x="3842084" y="1998392"/>
            <a:ext cx="3648254" cy="2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1F4232E9-88E8-4334-BCCC-F086F0E3A598}"/>
              </a:ext>
            </a:extLst>
          </p:cNvPr>
          <p:cNvSpPr/>
          <p:nvPr/>
        </p:nvSpPr>
        <p:spPr>
          <a:xfrm>
            <a:off x="4010064" y="558611"/>
            <a:ext cx="4004283" cy="1228283"/>
          </a:xfrm>
          <a:prstGeom prst="wedgeEllipseCallout">
            <a:avLst>
              <a:gd name="adj1" fmla="val -66027"/>
              <a:gd name="adj2" fmla="val 328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TB_MEMBER</a:t>
            </a:r>
            <a:r>
              <a:rPr lang="ko-KR" altLang="en-US" sz="1400" b="1" dirty="0"/>
              <a:t> 테이블에서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MEMBER_ID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‘AAAAA’</a:t>
            </a:r>
            <a:r>
              <a:rPr lang="ko-KR" altLang="en-US" sz="1400" b="1" dirty="0"/>
              <a:t>인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회원의 </a:t>
            </a:r>
            <a:r>
              <a:rPr lang="en-US" altLang="ko-KR" sz="1400" b="1" dirty="0"/>
              <a:t>MEMBER_NAME 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PASSWD </a:t>
            </a:r>
            <a:r>
              <a:rPr lang="ko-KR" altLang="en-US" sz="1400" b="1" dirty="0"/>
              <a:t>를 알려줘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E69F76-68D8-4B8E-9612-2085F4E9AF8E}"/>
              </a:ext>
            </a:extLst>
          </p:cNvPr>
          <p:cNvCxnSpPr>
            <a:cxnSpLocks/>
          </p:cNvCxnSpPr>
          <p:nvPr/>
        </p:nvCxnSpPr>
        <p:spPr>
          <a:xfrm flipH="1">
            <a:off x="3842084" y="2526523"/>
            <a:ext cx="3648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B1427A-A62B-D11A-1F25-B02091B27A7A}"/>
              </a:ext>
            </a:extLst>
          </p:cNvPr>
          <p:cNvSpPr txBox="1"/>
          <p:nvPr/>
        </p:nvSpPr>
        <p:spPr>
          <a:xfrm>
            <a:off x="4452691" y="1950970"/>
            <a:ext cx="92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0000"/>
                </a:solidFill>
              </a:rPr>
              <a:t>X</a:t>
            </a:r>
            <a:endParaRPr lang="ko-KR" altLang="en-US" sz="72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B9AB6F-A55C-7117-0FF2-90903F5233FC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b="1" dirty="0"/>
              <a:t>SQL </a:t>
            </a:r>
            <a:r>
              <a:rPr lang="ko-KR" altLang="en-US" b="1" dirty="0"/>
              <a:t>의미와 종류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B9B7B-8A62-8073-768B-4C59FEF59AF9}"/>
              </a:ext>
            </a:extLst>
          </p:cNvPr>
          <p:cNvSpPr txBox="1"/>
          <p:nvPr/>
        </p:nvSpPr>
        <p:spPr>
          <a:xfrm>
            <a:off x="592045" y="3609664"/>
            <a:ext cx="214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(TB_MEMBER</a:t>
            </a:r>
            <a:r>
              <a:rPr lang="ko-KR" altLang="en-US" sz="1200" b="1" dirty="0"/>
              <a:t> 테이블 내용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C56A0-C31D-5D92-3680-87D207214C09}"/>
              </a:ext>
            </a:extLst>
          </p:cNvPr>
          <p:cNvSpPr txBox="1"/>
          <p:nvPr/>
        </p:nvSpPr>
        <p:spPr>
          <a:xfrm rot="20686194">
            <a:off x="5159181" y="2786263"/>
            <a:ext cx="101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ERROR!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45BDE-DFE6-6AE8-7516-A163D6F3DA08}"/>
              </a:ext>
            </a:extLst>
          </p:cNvPr>
          <p:cNvSpPr txBox="1"/>
          <p:nvPr/>
        </p:nvSpPr>
        <p:spPr>
          <a:xfrm>
            <a:off x="3064465" y="1602953"/>
            <a:ext cx="90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(</a:t>
            </a:r>
            <a:r>
              <a:rPr lang="ko-KR" altLang="en-US" sz="1400" b="1" dirty="0">
                <a:solidFill>
                  <a:srgbClr val="00B0F0"/>
                </a:solidFill>
              </a:rPr>
              <a:t>한국말</a:t>
            </a:r>
            <a:r>
              <a:rPr lang="en-US" altLang="ko-KR" sz="1400" b="1" dirty="0">
                <a:solidFill>
                  <a:srgbClr val="00B0F0"/>
                </a:solidFill>
              </a:rPr>
              <a:t>) 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1314B7-ADB5-D029-281B-9D9618189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18" y="3908212"/>
            <a:ext cx="10775373" cy="263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45634-A340-33E7-D90A-9007EE5AB8BF}"/>
              </a:ext>
            </a:extLst>
          </p:cNvPr>
          <p:cNvSpPr txBox="1"/>
          <p:nvPr/>
        </p:nvSpPr>
        <p:spPr>
          <a:xfrm>
            <a:off x="681372" y="2880122"/>
            <a:ext cx="6924773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800" b="1" dirty="0"/>
              <a:t>SELECT MEMBER_ID</a:t>
            </a:r>
            <a:r>
              <a:rPr lang="ko-KR" altLang="en-US" sz="2800" b="1" dirty="0"/>
              <a:t>       </a:t>
            </a:r>
            <a:r>
              <a:rPr lang="en-US" altLang="ko-KR" sz="2800" b="1" dirty="0">
                <a:solidFill>
                  <a:srgbClr val="FF0000"/>
                </a:solidFill>
              </a:rPr>
              <a:t>AS</a:t>
            </a:r>
            <a:r>
              <a:rPr lang="en-US" altLang="ko-KR" sz="2800" b="1" dirty="0"/>
              <a:t> M_ID </a:t>
            </a:r>
          </a:p>
          <a:p>
            <a:pPr algn="l">
              <a:spcAft>
                <a:spcPts val="600"/>
              </a:spcAft>
            </a:pPr>
            <a:r>
              <a:rPr lang="en-US" altLang="ko-KR" sz="2800" b="1" dirty="0"/>
              <a:t>        ,  MEMBER_NAME</a:t>
            </a:r>
            <a:r>
              <a:rPr lang="ko-KR" altLang="en-US" sz="2800" b="1" dirty="0"/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AS</a:t>
            </a:r>
            <a:r>
              <a:rPr lang="en-US" altLang="ko-KR" sz="2800" b="1" dirty="0"/>
              <a:t> M_NAME </a:t>
            </a:r>
          </a:p>
          <a:p>
            <a:pPr algn="l">
              <a:spcAft>
                <a:spcPts val="600"/>
              </a:spcAft>
            </a:pPr>
            <a:r>
              <a:rPr lang="en-US" altLang="ko-KR" sz="2800" b="1" dirty="0"/>
              <a:t>        ,  PAY_CARD_NO   </a:t>
            </a:r>
            <a:r>
              <a:rPr lang="en-US" altLang="ko-KR" sz="2800" b="1" dirty="0">
                <a:solidFill>
                  <a:srgbClr val="FF0000"/>
                </a:solidFill>
              </a:rPr>
              <a:t>AS</a:t>
            </a:r>
            <a:r>
              <a:rPr lang="en-US" altLang="ko-KR" sz="2800" b="1" dirty="0"/>
              <a:t> P_CARD</a:t>
            </a:r>
          </a:p>
          <a:p>
            <a:pPr algn="l">
              <a:spcAft>
                <a:spcPts val="600"/>
              </a:spcAft>
            </a:pPr>
            <a:r>
              <a:rPr lang="en-US" altLang="ko-KR" sz="2800" b="1" dirty="0"/>
              <a:t> FROM TB_MEMBER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;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AF11F-4C07-94CC-F758-B5FBDE55FCC0}"/>
              </a:ext>
            </a:extLst>
          </p:cNvPr>
          <p:cNvSpPr txBox="1"/>
          <p:nvPr/>
        </p:nvSpPr>
        <p:spPr>
          <a:xfrm>
            <a:off x="681372" y="1358399"/>
            <a:ext cx="10829255" cy="6924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000" b="1" dirty="0"/>
              <a:t>AS </a:t>
            </a:r>
            <a:r>
              <a:rPr lang="ko-KR" altLang="en-US" sz="2000" b="1" dirty="0"/>
              <a:t>는 </a:t>
            </a:r>
            <a:r>
              <a:rPr lang="en-US" altLang="ko-KR" sz="2000" b="1" dirty="0"/>
              <a:t>SELECT </a:t>
            </a:r>
            <a:r>
              <a:rPr lang="ko-KR" altLang="en-US" sz="2000" b="1" dirty="0"/>
              <a:t>부분에서 출력하려는 컬럼에 대해 </a:t>
            </a:r>
            <a:r>
              <a:rPr lang="ko-KR" altLang="en-US" sz="2000" b="1" dirty="0">
                <a:highlight>
                  <a:srgbClr val="FFFF00"/>
                </a:highlight>
              </a:rPr>
              <a:t>새로운 별명</a:t>
            </a:r>
            <a:r>
              <a:rPr lang="en-US" altLang="ko-KR" sz="2000" b="1" dirty="0">
                <a:highlight>
                  <a:srgbClr val="FFFF00"/>
                </a:highlight>
              </a:rPr>
              <a:t>(ALIAS)</a:t>
            </a:r>
            <a:r>
              <a:rPr lang="ko-KR" altLang="en-US" sz="2000" b="1" dirty="0">
                <a:highlight>
                  <a:srgbClr val="FFFF00"/>
                </a:highlight>
              </a:rPr>
              <a:t>를 부여</a:t>
            </a:r>
            <a:r>
              <a:rPr lang="ko-KR" altLang="en-US" sz="2000" b="1" dirty="0"/>
              <a:t>할 수 있습니다</a:t>
            </a:r>
            <a:r>
              <a:rPr lang="en-US" altLang="ko-KR" sz="2000" b="1" dirty="0"/>
              <a:t>. </a:t>
            </a:r>
          </a:p>
          <a:p>
            <a:pPr algn="l">
              <a:spcAft>
                <a:spcPts val="600"/>
              </a:spcAft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약간 힙합의 </a:t>
            </a:r>
            <a:r>
              <a:rPr lang="en-US" altLang="ko-KR" sz="1400" b="1" dirty="0"/>
              <a:t>A.K.A)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69717-991B-3437-93A1-4F700E219123}"/>
              </a:ext>
            </a:extLst>
          </p:cNvPr>
          <p:cNvSpPr txBox="1"/>
          <p:nvPr/>
        </p:nvSpPr>
        <p:spPr>
          <a:xfrm>
            <a:off x="98200" y="159841"/>
            <a:ext cx="280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3.   * </a:t>
            </a:r>
            <a:r>
              <a:rPr lang="ko-KR" altLang="en-US" b="1" dirty="0"/>
              <a:t>과 </a:t>
            </a:r>
            <a:r>
              <a:rPr lang="en-US" altLang="ko-KR" b="1" dirty="0"/>
              <a:t>DISTINCT , AS</a:t>
            </a:r>
          </a:p>
        </p:txBody>
      </p:sp>
      <p:pic>
        <p:nvPicPr>
          <p:cNvPr id="5" name="그래픽 4" descr="혼란스러운 사람 윤곽선">
            <a:extLst>
              <a:ext uri="{FF2B5EF4-FFF2-40B4-BE49-F238E27FC236}">
                <a16:creationId xmlns:a16="http://schemas.microsoft.com/office/drawing/2014/main" id="{A46DF5F3-900C-51C1-1C6B-933C2405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8849" y="5592837"/>
            <a:ext cx="1265981" cy="1091894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0CE8A1E-F08B-D6E8-F949-879A77D28C3C}"/>
              </a:ext>
            </a:extLst>
          </p:cNvPr>
          <p:cNvSpPr/>
          <p:nvPr/>
        </p:nvSpPr>
        <p:spPr>
          <a:xfrm>
            <a:off x="7606145" y="2572603"/>
            <a:ext cx="3684431" cy="2867016"/>
          </a:xfrm>
          <a:prstGeom prst="wedgeRectCallout">
            <a:avLst>
              <a:gd name="adj1" fmla="val 32387"/>
              <a:gd name="adj2" fmla="val 612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AS</a:t>
            </a:r>
            <a:r>
              <a:rPr lang="ko-KR" altLang="en-US" b="1" dirty="0">
                <a:solidFill>
                  <a:schemeClr val="tx1"/>
                </a:solidFill>
              </a:rPr>
              <a:t> 사용시 주의사항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 algn="ctr">
              <a:buAutoNum type="arabicParenBoth"/>
            </a:pPr>
            <a:r>
              <a:rPr lang="ko-KR" altLang="en-US" sz="1400" b="1" dirty="0"/>
              <a:t>띄어쓰기 불가</a:t>
            </a:r>
            <a:endParaRPr lang="en-US" altLang="ko-KR" sz="1400" b="1" dirty="0"/>
          </a:p>
          <a:p>
            <a:pPr marL="342900" indent="-342900" algn="ctr">
              <a:buAutoNum type="arabicParenBoth"/>
            </a:pPr>
            <a:endParaRPr lang="en-US" altLang="ko-KR" sz="1400" b="1" dirty="0"/>
          </a:p>
          <a:p>
            <a:pPr marL="342900" indent="-342900" algn="ctr">
              <a:buAutoNum type="arabicParenBoth"/>
            </a:pPr>
            <a:r>
              <a:rPr lang="ko-KR" altLang="en-US" sz="1400" b="1" dirty="0"/>
              <a:t>영문자로 </a:t>
            </a:r>
            <a:r>
              <a:rPr lang="ko-KR" altLang="en-US" sz="1400" b="1" dirty="0" err="1"/>
              <a:t>시작해야함</a:t>
            </a:r>
            <a:endParaRPr lang="en-US" altLang="ko-KR" sz="1400" b="1" dirty="0"/>
          </a:p>
          <a:p>
            <a:pPr marL="342900" indent="-342900" algn="ctr">
              <a:buAutoNum type="arabicParenBoth"/>
            </a:pPr>
            <a:endParaRPr lang="en-US" altLang="ko-KR" sz="1400" b="1" dirty="0"/>
          </a:p>
          <a:p>
            <a:pPr marL="342900" indent="-342900" algn="ctr">
              <a:buAutoNum type="arabicParenBoth"/>
            </a:pPr>
            <a:r>
              <a:rPr lang="ko-KR" altLang="en-US" sz="1400" b="1" dirty="0" err="1"/>
              <a:t>예약어</a:t>
            </a:r>
            <a:r>
              <a:rPr lang="ko-KR" altLang="en-US" sz="1400" b="1" dirty="0"/>
              <a:t> 불가</a:t>
            </a:r>
            <a:endParaRPr lang="en-US" altLang="ko-KR" sz="1400" b="1" dirty="0"/>
          </a:p>
          <a:p>
            <a:pPr marL="342900" indent="-342900" algn="ctr">
              <a:buAutoNum type="arabicParenBoth"/>
            </a:pPr>
            <a:endParaRPr lang="en-US" altLang="ko-KR" sz="1400" b="1" dirty="0"/>
          </a:p>
          <a:p>
            <a:pPr marL="342900" indent="-342900" algn="ctr">
              <a:buAutoNum type="arabicParenBoth"/>
            </a:pPr>
            <a:r>
              <a:rPr lang="ko-KR" altLang="en-US" sz="1400" b="1" dirty="0"/>
              <a:t>특수문자는 </a:t>
            </a:r>
            <a:r>
              <a:rPr lang="en-US" altLang="ko-KR" sz="1400" b="1" dirty="0"/>
              <a:t>$ , _ , # </a:t>
            </a:r>
            <a:r>
              <a:rPr lang="ko-KR" altLang="en-US" sz="1400" b="1" dirty="0"/>
              <a:t>만 가능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자바의 명명규칙과 거의 동일합니다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</a:p>
          <a:p>
            <a:pPr marL="342900" indent="-342900" algn="ctr">
              <a:buAutoNum type="arabicParenBoth"/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486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62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404246-A80D-5102-5912-869FB381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6" y="2531624"/>
            <a:ext cx="11254839" cy="12003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F1C9CE-9629-02D0-C362-C55779AC882B}"/>
              </a:ext>
            </a:extLst>
          </p:cNvPr>
          <p:cNvSpPr/>
          <p:nvPr/>
        </p:nvSpPr>
        <p:spPr>
          <a:xfrm>
            <a:off x="9417079" y="2552096"/>
            <a:ext cx="953048" cy="1161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C49CC-7F42-8A5E-523F-7EB0170BBEE8}"/>
              </a:ext>
            </a:extLst>
          </p:cNvPr>
          <p:cNvSpPr txBox="1"/>
          <p:nvPr/>
        </p:nvSpPr>
        <p:spPr>
          <a:xfrm>
            <a:off x="200559" y="262199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  NULL </a:t>
            </a:r>
            <a:r>
              <a:rPr lang="ko-KR" altLang="en-US" b="1" dirty="0"/>
              <a:t>이란</a:t>
            </a:r>
            <a:r>
              <a:rPr lang="en-US" altLang="ko-KR" b="1" dirty="0"/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10985-1702-286C-4B1C-DD064BAD13A5}"/>
              </a:ext>
            </a:extLst>
          </p:cNvPr>
          <p:cNvSpPr txBox="1"/>
          <p:nvPr/>
        </p:nvSpPr>
        <p:spPr>
          <a:xfrm>
            <a:off x="447134" y="1179621"/>
            <a:ext cx="6094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SELECT * </a:t>
            </a:r>
          </a:p>
          <a:p>
            <a:r>
              <a:rPr lang="ko-KR" altLang="en-US" sz="2400" b="1" dirty="0"/>
              <a:t>  FROM </a:t>
            </a:r>
            <a:r>
              <a:rPr lang="en-US" altLang="ko-KR" sz="2400" b="1" dirty="0"/>
              <a:t>TB_MEMBER</a:t>
            </a:r>
            <a:endParaRPr lang="ko-KR" altLang="en-US" sz="2400" b="1" dirty="0"/>
          </a:p>
          <a:p>
            <a:r>
              <a:rPr lang="ko-KR" altLang="en-US" sz="2400" b="1" dirty="0"/>
              <a:t> WHERE </a:t>
            </a:r>
            <a:r>
              <a:rPr lang="en-US" altLang="ko-KR" sz="2400" b="1" dirty="0"/>
              <a:t>MEMBER_ID = ‘HHHHH’; 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AC1E1-9FC0-AD67-5698-748E00E67339}"/>
              </a:ext>
            </a:extLst>
          </p:cNvPr>
          <p:cNvSpPr txBox="1"/>
          <p:nvPr/>
        </p:nvSpPr>
        <p:spPr>
          <a:xfrm>
            <a:off x="2010286" y="4635031"/>
            <a:ext cx="81714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MEMBER_ID 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‘HHHHH’ </a:t>
            </a:r>
            <a:r>
              <a:rPr lang="ko-KR" altLang="en-US" sz="1600" b="1" dirty="0"/>
              <a:t>인 회원의 </a:t>
            </a:r>
            <a:r>
              <a:rPr lang="en-US" altLang="ko-KR" sz="1600" b="1" dirty="0"/>
              <a:t>MEMBER_NAME(</a:t>
            </a:r>
            <a:r>
              <a:rPr lang="ko-KR" altLang="en-US" sz="1600" b="1" dirty="0"/>
              <a:t>회원이름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은 사용자</a:t>
            </a:r>
            <a:r>
              <a:rPr lang="en-US" altLang="ko-KR" sz="1600" b="1" dirty="0"/>
              <a:t>H </a:t>
            </a:r>
            <a:r>
              <a:rPr lang="ko-KR" altLang="en-US" sz="1600" b="1" dirty="0"/>
              <a:t>입니다</a:t>
            </a:r>
            <a:r>
              <a:rPr lang="en-US" altLang="ko-KR" sz="1600" b="1" dirty="0"/>
              <a:t>. 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결제할 수 있는 카드번호인 </a:t>
            </a:r>
            <a:r>
              <a:rPr lang="en-US" altLang="ko-KR" sz="1600" b="1" dirty="0"/>
              <a:t>PAY_CARD_NO </a:t>
            </a:r>
            <a:r>
              <a:rPr lang="ko-KR" altLang="en-US" sz="1600" b="1" dirty="0"/>
              <a:t>의 값은 </a:t>
            </a:r>
            <a:r>
              <a:rPr lang="en-US" altLang="ko-KR" sz="1600" b="1" dirty="0"/>
              <a:t>8888-8888-8888-8888 </a:t>
            </a:r>
            <a:r>
              <a:rPr lang="ko-KR" altLang="en-US" sz="1600" b="1" dirty="0"/>
              <a:t>입니다</a:t>
            </a:r>
            <a:r>
              <a:rPr lang="en-US" altLang="ko-KR" sz="1600" b="1" dirty="0"/>
              <a:t>. 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이 사용자의 </a:t>
            </a:r>
            <a:r>
              <a:rPr lang="en-US" altLang="ko-KR" sz="1600" b="1" dirty="0"/>
              <a:t>GENDER (</a:t>
            </a:r>
            <a:r>
              <a:rPr lang="ko-KR" altLang="en-US" sz="1600" b="1" dirty="0"/>
              <a:t>성별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은 </a:t>
            </a:r>
            <a:r>
              <a:rPr lang="ko-KR" altLang="en-US" sz="2000" b="1" dirty="0">
                <a:highlight>
                  <a:srgbClr val="FFFF00"/>
                </a:highlight>
              </a:rPr>
              <a:t>아직 정해지지 않았습니다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45099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19F27AE2-3ADE-2F14-99F4-23D78FB487AF}"/>
              </a:ext>
            </a:extLst>
          </p:cNvPr>
          <p:cNvSpPr/>
          <p:nvPr/>
        </p:nvSpPr>
        <p:spPr>
          <a:xfrm>
            <a:off x="253878" y="2885577"/>
            <a:ext cx="3419765" cy="2072545"/>
          </a:xfrm>
          <a:prstGeom prst="wedgeRectCallout">
            <a:avLst>
              <a:gd name="adj1" fmla="val -34851"/>
              <a:gd name="adj2" fmla="val 612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/>
              <a:t>새로운 회원가입 요청이 들어왔습니다</a:t>
            </a:r>
            <a:r>
              <a:rPr lang="en-US" altLang="ko-KR" sz="1200" b="1" dirty="0"/>
              <a:t>. 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MEMBER_ID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JJJJJ </a:t>
            </a:r>
          </a:p>
          <a:p>
            <a:r>
              <a:rPr lang="en-US" altLang="ko-KR" sz="1200" b="1" dirty="0"/>
              <a:t>MEMBER_NAME : </a:t>
            </a:r>
            <a:r>
              <a:rPr lang="ko-KR" altLang="en-US" sz="1200" b="1" dirty="0" err="1"/>
              <a:t>새로운자</a:t>
            </a:r>
            <a:endParaRPr lang="en-US" altLang="ko-KR" sz="1200" b="1" dirty="0"/>
          </a:p>
          <a:p>
            <a:r>
              <a:rPr lang="en-US" altLang="ko-KR" sz="1200" b="1" dirty="0"/>
              <a:t>PASSWD : JJJJJ</a:t>
            </a:r>
          </a:p>
          <a:p>
            <a:r>
              <a:rPr lang="en-US" altLang="ko-KR" sz="1200" b="1" dirty="0"/>
              <a:t>PAY_CARD_NO : AAAA-AAAA-AAAA-AAAA</a:t>
            </a:r>
          </a:p>
          <a:p>
            <a:r>
              <a:rPr lang="en-US" altLang="ko-KR" sz="1200" b="1" dirty="0"/>
              <a:t>JOIN_DY : 20230519</a:t>
            </a:r>
          </a:p>
          <a:p>
            <a:r>
              <a:rPr lang="en-US" altLang="ko-KR" sz="1200" b="1" dirty="0"/>
              <a:t>GRADE_CD : 1 </a:t>
            </a:r>
          </a:p>
          <a:p>
            <a:r>
              <a:rPr lang="en-US" altLang="ko-KR" sz="1200" b="1" dirty="0"/>
              <a:t>AGE : 30 </a:t>
            </a:r>
          </a:p>
          <a:p>
            <a:r>
              <a:rPr lang="en-US" altLang="ko-KR" sz="1200" b="1" dirty="0"/>
              <a:t>DEL_YN : N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645134-B206-3C29-7CEB-2F001624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42" y="510461"/>
            <a:ext cx="10515600" cy="1325563"/>
          </a:xfrm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이 필요한 이유</a:t>
            </a:r>
          </a:p>
        </p:txBody>
      </p:sp>
      <p:pic>
        <p:nvPicPr>
          <p:cNvPr id="4" name="그래픽 3" descr="혼란스러운 사람 윤곽선">
            <a:extLst>
              <a:ext uri="{FF2B5EF4-FFF2-40B4-BE49-F238E27FC236}">
                <a16:creationId xmlns:a16="http://schemas.microsoft.com/office/drawing/2014/main" id="{AAC42673-1EA5-4CEE-AE86-DA9956E5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0452" y="5076712"/>
            <a:ext cx="1189336" cy="1189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F66DE-1AB8-7535-CAB7-C0F531D5B469}"/>
              </a:ext>
            </a:extLst>
          </p:cNvPr>
          <p:cNvSpPr txBox="1"/>
          <p:nvPr/>
        </p:nvSpPr>
        <p:spPr>
          <a:xfrm>
            <a:off x="1098884" y="1725717"/>
            <a:ext cx="830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(1) </a:t>
            </a:r>
            <a:r>
              <a:rPr lang="ko-KR" altLang="en-US" b="1" dirty="0"/>
              <a:t>아직 어떤 값이 들어오지 않았음을 표현할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17FF1BF-5191-5035-6857-C3835410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20987"/>
              </p:ext>
            </p:extLst>
          </p:nvPr>
        </p:nvGraphicFramePr>
        <p:xfrm>
          <a:off x="3789650" y="3223323"/>
          <a:ext cx="8309812" cy="3306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1179">
                  <a:extLst>
                    <a:ext uri="{9D8B030D-6E8A-4147-A177-3AD203B41FA5}">
                      <a16:colId xmlns:a16="http://schemas.microsoft.com/office/drawing/2014/main" val="3036877958"/>
                    </a:ext>
                  </a:extLst>
                </a:gridCol>
                <a:gridCol w="1083580">
                  <a:extLst>
                    <a:ext uri="{9D8B030D-6E8A-4147-A177-3AD203B41FA5}">
                      <a16:colId xmlns:a16="http://schemas.microsoft.com/office/drawing/2014/main" val="1460259872"/>
                    </a:ext>
                  </a:extLst>
                </a:gridCol>
                <a:gridCol w="679895">
                  <a:extLst>
                    <a:ext uri="{9D8B030D-6E8A-4147-A177-3AD203B41FA5}">
                      <a16:colId xmlns:a16="http://schemas.microsoft.com/office/drawing/2014/main" val="1925800779"/>
                    </a:ext>
                  </a:extLst>
                </a:gridCol>
                <a:gridCol w="2009708">
                  <a:extLst>
                    <a:ext uri="{9D8B030D-6E8A-4147-A177-3AD203B41FA5}">
                      <a16:colId xmlns:a16="http://schemas.microsoft.com/office/drawing/2014/main" val="33562831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564240871"/>
                    </a:ext>
                  </a:extLst>
                </a:gridCol>
                <a:gridCol w="820882">
                  <a:extLst>
                    <a:ext uri="{9D8B030D-6E8A-4147-A177-3AD203B41FA5}">
                      <a16:colId xmlns:a16="http://schemas.microsoft.com/office/drawing/2014/main" val="957341302"/>
                    </a:ext>
                  </a:extLst>
                </a:gridCol>
                <a:gridCol w="675409">
                  <a:extLst>
                    <a:ext uri="{9D8B030D-6E8A-4147-A177-3AD203B41FA5}">
                      <a16:colId xmlns:a16="http://schemas.microsoft.com/office/drawing/2014/main" val="2410297736"/>
                    </a:ext>
                  </a:extLst>
                </a:gridCol>
                <a:gridCol w="654627">
                  <a:extLst>
                    <a:ext uri="{9D8B030D-6E8A-4147-A177-3AD203B41FA5}">
                      <a16:colId xmlns:a16="http://schemas.microsoft.com/office/drawing/2014/main" val="1269040092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3803814282"/>
                    </a:ext>
                  </a:extLst>
                </a:gridCol>
              </a:tblGrid>
              <a:tr h="3306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JJJJJ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새로운자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JJJJJ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AAAA-AAAA-AAAA-AAAA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20230519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30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N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40626"/>
                  </a:ext>
                </a:extLst>
              </a:tr>
            </a:tbl>
          </a:graphicData>
        </a:graphic>
      </p:graphicFrame>
      <p:pic>
        <p:nvPicPr>
          <p:cNvPr id="16" name="그래픽 15" descr="화난 얼굴(윤곽선) 윤곽선">
            <a:extLst>
              <a:ext uri="{FF2B5EF4-FFF2-40B4-BE49-F238E27FC236}">
                <a16:creationId xmlns:a16="http://schemas.microsoft.com/office/drawing/2014/main" id="{C837843E-FD9A-3C4B-32F2-4B46E4C9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0804" y="5233577"/>
            <a:ext cx="1189336" cy="1189336"/>
          </a:xfrm>
          <a:prstGeom prst="rect">
            <a:avLst/>
          </a:prstGeom>
        </p:spPr>
      </p:pic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07E95798-3529-2D35-B377-7CCDC7E1F204}"/>
              </a:ext>
            </a:extLst>
          </p:cNvPr>
          <p:cNvSpPr/>
          <p:nvPr/>
        </p:nvSpPr>
        <p:spPr>
          <a:xfrm>
            <a:off x="7738862" y="3891692"/>
            <a:ext cx="2589082" cy="1045728"/>
          </a:xfrm>
          <a:prstGeom prst="wedgeRectCallout">
            <a:avLst>
              <a:gd name="adj1" fmla="val 34858"/>
              <a:gd name="adj2" fmla="val 913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/>
              <a:t>GENDER(</a:t>
            </a:r>
            <a:r>
              <a:rPr lang="ko-KR" altLang="en-US" sz="1400" b="1" dirty="0"/>
              <a:t>성별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정보가 없는데 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이거 입력해도 </a:t>
            </a:r>
            <a:r>
              <a:rPr lang="ko-KR" altLang="en-US" sz="1400" b="1" dirty="0" err="1"/>
              <a:t>되는거에요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C0C926-E895-8E4F-94A6-275D8F0C5E3E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  NULL </a:t>
            </a:r>
            <a:r>
              <a:rPr lang="ko-KR" altLang="en-US" b="1" dirty="0"/>
              <a:t>이란</a:t>
            </a:r>
            <a:r>
              <a:rPr lang="en-US" altLang="ko-KR" b="1" dirty="0"/>
              <a:t>?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578BC5-9496-A43E-BF9E-C2BB48691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304" y="2850935"/>
            <a:ext cx="8309811" cy="307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79BE45-E8D1-B6D6-5BCF-DEE40EAF09E0}"/>
              </a:ext>
            </a:extLst>
          </p:cNvPr>
          <p:cNvSpPr/>
          <p:nvPr/>
        </p:nvSpPr>
        <p:spPr>
          <a:xfrm>
            <a:off x="10135169" y="2706064"/>
            <a:ext cx="656799" cy="88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611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45134-B206-3C29-7CEB-2F001624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42" y="510461"/>
            <a:ext cx="10515600" cy="1325563"/>
          </a:xfrm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이 필요한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F66DE-1AB8-7535-CAB7-C0F531D5B469}"/>
              </a:ext>
            </a:extLst>
          </p:cNvPr>
          <p:cNvSpPr txBox="1"/>
          <p:nvPr/>
        </p:nvSpPr>
        <p:spPr>
          <a:xfrm>
            <a:off x="1098884" y="1725717"/>
            <a:ext cx="830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(1) </a:t>
            </a:r>
            <a:r>
              <a:rPr lang="ko-KR" altLang="en-US" b="1" dirty="0"/>
              <a:t>아직 어떤 값이 들어오지 않았음을 표현할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4739C-A5E7-E092-1F7A-C6CEAC8C6EED}"/>
              </a:ext>
            </a:extLst>
          </p:cNvPr>
          <p:cNvSpPr txBox="1"/>
          <p:nvPr/>
        </p:nvSpPr>
        <p:spPr>
          <a:xfrm>
            <a:off x="7467412" y="992227"/>
            <a:ext cx="4287271" cy="53553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INSERT INTO TB_MEMBER ( </a:t>
            </a:r>
          </a:p>
          <a:p>
            <a:r>
              <a:rPr lang="en-US" altLang="ko-KR" b="1" dirty="0"/>
              <a:t>       MEMBER_ID</a:t>
            </a:r>
          </a:p>
          <a:p>
            <a:r>
              <a:rPr lang="en-US" altLang="ko-KR" b="1" dirty="0"/>
              <a:t>     , MEMBER_NAME</a:t>
            </a:r>
          </a:p>
          <a:p>
            <a:r>
              <a:rPr lang="en-US" altLang="ko-KR" b="1" dirty="0"/>
              <a:t>     , PASSWD</a:t>
            </a:r>
          </a:p>
          <a:p>
            <a:r>
              <a:rPr lang="en-US" altLang="ko-KR" b="1" dirty="0"/>
              <a:t>     , PAY_CARD_NO</a:t>
            </a:r>
          </a:p>
          <a:p>
            <a:r>
              <a:rPr lang="en-US" altLang="ko-KR" b="1" dirty="0"/>
              <a:t>     , JOIN_DY</a:t>
            </a:r>
          </a:p>
          <a:p>
            <a:r>
              <a:rPr lang="en-US" altLang="ko-KR" b="1" dirty="0"/>
              <a:t>     , GRADE_CD</a:t>
            </a:r>
          </a:p>
          <a:p>
            <a:r>
              <a:rPr lang="en-US" altLang="ko-KR" b="1" dirty="0"/>
              <a:t>     , AGE</a:t>
            </a:r>
          </a:p>
          <a:p>
            <a:r>
              <a:rPr lang="en-US" altLang="ko-KR" b="1" dirty="0"/>
              <a:t>     , DEL_YN </a:t>
            </a:r>
          </a:p>
          <a:p>
            <a:r>
              <a:rPr lang="en-US" altLang="ko-KR" b="1" dirty="0"/>
              <a:t>) VALUES ( </a:t>
            </a:r>
          </a:p>
          <a:p>
            <a:r>
              <a:rPr lang="en-US" altLang="ko-KR" b="1" dirty="0"/>
              <a:t>       'JJJJJ'</a:t>
            </a:r>
          </a:p>
          <a:p>
            <a:r>
              <a:rPr lang="en-US" altLang="ko-KR" b="1" dirty="0"/>
              <a:t>     , '</a:t>
            </a:r>
            <a:r>
              <a:rPr lang="ko-KR" altLang="en-US" b="1" dirty="0" err="1"/>
              <a:t>새로운자</a:t>
            </a:r>
            <a:r>
              <a:rPr lang="en-US" altLang="ko-KR" b="1" dirty="0"/>
              <a:t>'</a:t>
            </a:r>
          </a:p>
          <a:p>
            <a:r>
              <a:rPr lang="en-US" altLang="ko-KR" b="1" dirty="0"/>
              <a:t>     , 'JJJJJ'</a:t>
            </a:r>
          </a:p>
          <a:p>
            <a:r>
              <a:rPr lang="en-US" altLang="ko-KR" b="1" dirty="0"/>
              <a:t>     , 'AAAA-AAAA-AAAA-AAAA'</a:t>
            </a:r>
          </a:p>
          <a:p>
            <a:r>
              <a:rPr lang="en-US" altLang="ko-KR" b="1" dirty="0"/>
              <a:t>     , '20230519'</a:t>
            </a:r>
          </a:p>
          <a:p>
            <a:r>
              <a:rPr lang="en-US" altLang="ko-KR" b="1" dirty="0"/>
              <a:t>     , 1</a:t>
            </a:r>
          </a:p>
          <a:p>
            <a:r>
              <a:rPr lang="en-US" altLang="ko-KR" b="1" dirty="0"/>
              <a:t>     , 30</a:t>
            </a:r>
          </a:p>
          <a:p>
            <a:r>
              <a:rPr lang="en-US" altLang="ko-KR" b="1" dirty="0"/>
              <a:t>     , 'N'</a:t>
            </a:r>
          </a:p>
          <a:p>
            <a:r>
              <a:rPr lang="en-US" altLang="ko-KR" b="1" dirty="0"/>
              <a:t>) 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4BC14-35D6-4AC1-AF09-B04B738C9850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  NULL </a:t>
            </a:r>
            <a:r>
              <a:rPr lang="ko-KR" altLang="en-US" b="1" dirty="0"/>
              <a:t>이란</a:t>
            </a:r>
            <a:r>
              <a:rPr lang="en-US" altLang="ko-KR" b="1" dirty="0"/>
              <a:t>?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1A61519-2972-BCD7-2052-E71B8347B511}"/>
              </a:ext>
            </a:extLst>
          </p:cNvPr>
          <p:cNvCxnSpPr/>
          <p:nvPr/>
        </p:nvCxnSpPr>
        <p:spPr>
          <a:xfrm>
            <a:off x="6343651" y="5549291"/>
            <a:ext cx="85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B67121-0CA2-85F9-F84C-E2CC9EFA8153}"/>
              </a:ext>
            </a:extLst>
          </p:cNvPr>
          <p:cNvSpPr txBox="1"/>
          <p:nvPr/>
        </p:nvSpPr>
        <p:spPr>
          <a:xfrm>
            <a:off x="5418859" y="5691208"/>
            <a:ext cx="1776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복사해서 실행해봅시다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BB178F9A-8A51-ED62-2267-3BFE8C70EBFD}"/>
              </a:ext>
            </a:extLst>
          </p:cNvPr>
          <p:cNvSpPr/>
          <p:nvPr/>
        </p:nvSpPr>
        <p:spPr>
          <a:xfrm>
            <a:off x="253878" y="2885577"/>
            <a:ext cx="3419765" cy="2072545"/>
          </a:xfrm>
          <a:prstGeom prst="wedgeRectCallout">
            <a:avLst>
              <a:gd name="adj1" fmla="val -34851"/>
              <a:gd name="adj2" fmla="val 612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/>
              <a:t>새로운 회원가입 요청이 들어왔습니다</a:t>
            </a:r>
            <a:r>
              <a:rPr lang="en-US" altLang="ko-KR" sz="1200" b="1" dirty="0"/>
              <a:t>. 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MEMBER_ID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JJJJJ </a:t>
            </a:r>
          </a:p>
          <a:p>
            <a:r>
              <a:rPr lang="en-US" altLang="ko-KR" sz="1200" b="1" dirty="0"/>
              <a:t>MEMBER_NAME : </a:t>
            </a:r>
            <a:r>
              <a:rPr lang="ko-KR" altLang="en-US" sz="1200" b="1" dirty="0" err="1"/>
              <a:t>새로운자</a:t>
            </a:r>
            <a:endParaRPr lang="en-US" altLang="ko-KR" sz="1200" b="1" dirty="0"/>
          </a:p>
          <a:p>
            <a:r>
              <a:rPr lang="en-US" altLang="ko-KR" sz="1200" b="1" dirty="0"/>
              <a:t>PASSWD : JJJJJ</a:t>
            </a:r>
          </a:p>
          <a:p>
            <a:r>
              <a:rPr lang="en-US" altLang="ko-KR" sz="1200" b="1" dirty="0"/>
              <a:t>PAY_CARD_NO : AAAA-AAAA-AAAA-AAAA</a:t>
            </a:r>
          </a:p>
          <a:p>
            <a:r>
              <a:rPr lang="en-US" altLang="ko-KR" sz="1200" b="1" dirty="0"/>
              <a:t>JOIN_DY : 20230519</a:t>
            </a:r>
          </a:p>
          <a:p>
            <a:r>
              <a:rPr lang="en-US" altLang="ko-KR" sz="1200" b="1" dirty="0"/>
              <a:t>GRADE_CD : 1 </a:t>
            </a:r>
          </a:p>
          <a:p>
            <a:r>
              <a:rPr lang="en-US" altLang="ko-KR" sz="1200" b="1" dirty="0"/>
              <a:t>AGE : 30 </a:t>
            </a:r>
          </a:p>
          <a:p>
            <a:r>
              <a:rPr lang="en-US" altLang="ko-KR" sz="1200" b="1" dirty="0"/>
              <a:t>DEL_YN : N </a:t>
            </a:r>
          </a:p>
        </p:txBody>
      </p:sp>
      <p:pic>
        <p:nvPicPr>
          <p:cNvPr id="4" name="그래픽 3" descr="혼란스러운 사람 윤곽선">
            <a:extLst>
              <a:ext uri="{FF2B5EF4-FFF2-40B4-BE49-F238E27FC236}">
                <a16:creationId xmlns:a16="http://schemas.microsoft.com/office/drawing/2014/main" id="{7ECB693C-CBF3-5155-951A-4215FDA98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0452" y="5076712"/>
            <a:ext cx="1189336" cy="118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40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45134-B206-3C29-7CEB-2F001624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42" y="510461"/>
            <a:ext cx="10515600" cy="1325563"/>
          </a:xfrm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이 필요한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F66DE-1AB8-7535-CAB7-C0F531D5B469}"/>
              </a:ext>
            </a:extLst>
          </p:cNvPr>
          <p:cNvSpPr txBox="1"/>
          <p:nvPr/>
        </p:nvSpPr>
        <p:spPr>
          <a:xfrm>
            <a:off x="1098884" y="1725717"/>
            <a:ext cx="830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(2) </a:t>
            </a:r>
            <a:r>
              <a:rPr lang="ko-KR" altLang="en-US" b="1" dirty="0"/>
              <a:t>테이블의 특성상 행 </a:t>
            </a:r>
            <a:r>
              <a:rPr lang="en-US" altLang="ko-KR" b="1" dirty="0"/>
              <a:t>X </a:t>
            </a:r>
            <a:r>
              <a:rPr lang="ko-KR" altLang="en-US" b="1" dirty="0"/>
              <a:t>열 형태를 유지를 </a:t>
            </a:r>
            <a:r>
              <a:rPr lang="ko-KR" altLang="en-US" b="1" dirty="0" err="1"/>
              <a:t>해야합니다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0" name="그래픽 9" descr="화난 얼굴(윤곽선) 윤곽선">
            <a:extLst>
              <a:ext uri="{FF2B5EF4-FFF2-40B4-BE49-F238E27FC236}">
                <a16:creationId xmlns:a16="http://schemas.microsoft.com/office/drawing/2014/main" id="{E8F4659C-6490-C0DD-F562-660888AD3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575" y="4908288"/>
            <a:ext cx="1189336" cy="1189336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B1A5B0E5-51AD-87A2-3D5E-1D9D09B1E30C}"/>
              </a:ext>
            </a:extLst>
          </p:cNvPr>
          <p:cNvSpPr/>
          <p:nvPr/>
        </p:nvSpPr>
        <p:spPr>
          <a:xfrm>
            <a:off x="6930240" y="3859971"/>
            <a:ext cx="3944018" cy="733971"/>
          </a:xfrm>
          <a:prstGeom prst="wedgeRectCallout">
            <a:avLst>
              <a:gd name="adj1" fmla="val 37957"/>
              <a:gd name="adj2" fmla="val 980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/>
              <a:t>저거 하나 때문에 데이터를 안 넣을 수도 없고</a:t>
            </a:r>
            <a:r>
              <a:rPr lang="en-US" altLang="ko-KR" sz="1400" b="1" dirty="0"/>
              <a:t>..!</a:t>
            </a:r>
          </a:p>
          <a:p>
            <a:r>
              <a:rPr lang="en-US" altLang="ko-KR" sz="1400" b="1" dirty="0"/>
              <a:t>Null </a:t>
            </a:r>
            <a:r>
              <a:rPr lang="ko-KR" altLang="en-US" sz="1400" b="1" dirty="0"/>
              <a:t>값을 넣어서 행</a:t>
            </a:r>
            <a:r>
              <a:rPr lang="en-US" altLang="ko-KR" sz="1400" b="1" dirty="0"/>
              <a:t>x</a:t>
            </a:r>
            <a:r>
              <a:rPr lang="ko-KR" altLang="en-US" sz="1400" b="1" dirty="0"/>
              <a:t>열 형태를 유지하자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A16E1-2045-18B5-8EFF-7ADBCFB2FFAC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  NULL </a:t>
            </a:r>
            <a:r>
              <a:rPr lang="ko-KR" altLang="en-US" b="1" dirty="0"/>
              <a:t>이란</a:t>
            </a:r>
            <a:r>
              <a:rPr lang="en-US" altLang="ko-KR" b="1" dirty="0"/>
              <a:t>? 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C2C78C45-6A41-E3B8-39FE-38B043DFA0DC}"/>
              </a:ext>
            </a:extLst>
          </p:cNvPr>
          <p:cNvSpPr/>
          <p:nvPr/>
        </p:nvSpPr>
        <p:spPr>
          <a:xfrm>
            <a:off x="253878" y="2885577"/>
            <a:ext cx="3419765" cy="2072545"/>
          </a:xfrm>
          <a:prstGeom prst="wedgeRectCallout">
            <a:avLst>
              <a:gd name="adj1" fmla="val -34851"/>
              <a:gd name="adj2" fmla="val 612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/>
              <a:t>새로운 회원가입 요청이 들어왔습니다</a:t>
            </a:r>
            <a:r>
              <a:rPr lang="en-US" altLang="ko-KR" sz="1200" b="1" dirty="0"/>
              <a:t>. 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MEMBER_ID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JJJJJ </a:t>
            </a:r>
          </a:p>
          <a:p>
            <a:r>
              <a:rPr lang="en-US" altLang="ko-KR" sz="1200" b="1" dirty="0"/>
              <a:t>MEMBER_NAME : </a:t>
            </a:r>
            <a:r>
              <a:rPr lang="ko-KR" altLang="en-US" sz="1200" b="1" dirty="0" err="1"/>
              <a:t>새로운자</a:t>
            </a:r>
            <a:endParaRPr lang="en-US" altLang="ko-KR" sz="1200" b="1" dirty="0"/>
          </a:p>
          <a:p>
            <a:r>
              <a:rPr lang="en-US" altLang="ko-KR" sz="1200" b="1" dirty="0"/>
              <a:t>PASSWD : JJJJJ</a:t>
            </a:r>
          </a:p>
          <a:p>
            <a:r>
              <a:rPr lang="en-US" altLang="ko-KR" sz="1200" b="1" dirty="0"/>
              <a:t>PAY_CARD_NO : AAAA-AAAA-AAAA-AAAA</a:t>
            </a:r>
          </a:p>
          <a:p>
            <a:r>
              <a:rPr lang="en-US" altLang="ko-KR" sz="1200" b="1" dirty="0"/>
              <a:t>JOIN_DY : 20230519</a:t>
            </a:r>
          </a:p>
          <a:p>
            <a:r>
              <a:rPr lang="en-US" altLang="ko-KR" sz="1200" b="1" dirty="0"/>
              <a:t>GRADE_CD : 1 </a:t>
            </a:r>
          </a:p>
          <a:p>
            <a:r>
              <a:rPr lang="en-US" altLang="ko-KR" sz="1200" b="1" dirty="0"/>
              <a:t>AGE : 30 </a:t>
            </a:r>
          </a:p>
          <a:p>
            <a:r>
              <a:rPr lang="en-US" altLang="ko-KR" sz="1200" b="1" dirty="0"/>
              <a:t>DEL_YN : N </a:t>
            </a:r>
          </a:p>
        </p:txBody>
      </p:sp>
      <p:pic>
        <p:nvPicPr>
          <p:cNvPr id="4" name="그래픽 3" descr="혼란스러운 사람 윤곽선">
            <a:extLst>
              <a:ext uri="{FF2B5EF4-FFF2-40B4-BE49-F238E27FC236}">
                <a16:creationId xmlns:a16="http://schemas.microsoft.com/office/drawing/2014/main" id="{9A19DD8C-77C6-ACF1-3B0A-2071F17B4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0452" y="5076712"/>
            <a:ext cx="1189336" cy="1189336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4E686084-C57A-3F52-C71E-441D3F6E3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39361"/>
              </p:ext>
            </p:extLst>
          </p:nvPr>
        </p:nvGraphicFramePr>
        <p:xfrm>
          <a:off x="3789650" y="3223323"/>
          <a:ext cx="8309812" cy="3306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1179">
                  <a:extLst>
                    <a:ext uri="{9D8B030D-6E8A-4147-A177-3AD203B41FA5}">
                      <a16:colId xmlns:a16="http://schemas.microsoft.com/office/drawing/2014/main" val="3036877958"/>
                    </a:ext>
                  </a:extLst>
                </a:gridCol>
                <a:gridCol w="1083580">
                  <a:extLst>
                    <a:ext uri="{9D8B030D-6E8A-4147-A177-3AD203B41FA5}">
                      <a16:colId xmlns:a16="http://schemas.microsoft.com/office/drawing/2014/main" val="1460259872"/>
                    </a:ext>
                  </a:extLst>
                </a:gridCol>
                <a:gridCol w="679895">
                  <a:extLst>
                    <a:ext uri="{9D8B030D-6E8A-4147-A177-3AD203B41FA5}">
                      <a16:colId xmlns:a16="http://schemas.microsoft.com/office/drawing/2014/main" val="1925800779"/>
                    </a:ext>
                  </a:extLst>
                </a:gridCol>
                <a:gridCol w="2009708">
                  <a:extLst>
                    <a:ext uri="{9D8B030D-6E8A-4147-A177-3AD203B41FA5}">
                      <a16:colId xmlns:a16="http://schemas.microsoft.com/office/drawing/2014/main" val="33562831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564240871"/>
                    </a:ext>
                  </a:extLst>
                </a:gridCol>
                <a:gridCol w="820882">
                  <a:extLst>
                    <a:ext uri="{9D8B030D-6E8A-4147-A177-3AD203B41FA5}">
                      <a16:colId xmlns:a16="http://schemas.microsoft.com/office/drawing/2014/main" val="957341302"/>
                    </a:ext>
                  </a:extLst>
                </a:gridCol>
                <a:gridCol w="675409">
                  <a:extLst>
                    <a:ext uri="{9D8B030D-6E8A-4147-A177-3AD203B41FA5}">
                      <a16:colId xmlns:a16="http://schemas.microsoft.com/office/drawing/2014/main" val="2410297736"/>
                    </a:ext>
                  </a:extLst>
                </a:gridCol>
                <a:gridCol w="654627">
                  <a:extLst>
                    <a:ext uri="{9D8B030D-6E8A-4147-A177-3AD203B41FA5}">
                      <a16:colId xmlns:a16="http://schemas.microsoft.com/office/drawing/2014/main" val="1269040092"/>
                    </a:ext>
                  </a:extLst>
                </a:gridCol>
                <a:gridCol w="621695">
                  <a:extLst>
                    <a:ext uri="{9D8B030D-6E8A-4147-A177-3AD203B41FA5}">
                      <a16:colId xmlns:a16="http://schemas.microsoft.com/office/drawing/2014/main" val="3803814282"/>
                    </a:ext>
                  </a:extLst>
                </a:gridCol>
              </a:tblGrid>
              <a:tr h="3306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JJJJJ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새로운자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JJJJJ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AAAA-AAAA-AAAA-AAAA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20230519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30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N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4062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332A226-2763-4AA7-893D-13423B5EF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304" y="2850935"/>
            <a:ext cx="8309811" cy="3076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2E5AC1-764C-4FF7-DD25-085FFBBB7A5E}"/>
              </a:ext>
            </a:extLst>
          </p:cNvPr>
          <p:cNvSpPr/>
          <p:nvPr/>
        </p:nvSpPr>
        <p:spPr>
          <a:xfrm>
            <a:off x="10135169" y="2706064"/>
            <a:ext cx="656799" cy="88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35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078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4206A1E-A280-AB4B-480C-ED34AA204D62}"/>
              </a:ext>
            </a:extLst>
          </p:cNvPr>
          <p:cNvSpPr txBox="1"/>
          <p:nvPr/>
        </p:nvSpPr>
        <p:spPr>
          <a:xfrm>
            <a:off x="98200" y="159841"/>
            <a:ext cx="530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자료형과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2" name="그래픽 1" descr="혼란스러운 사람 윤곽선">
            <a:extLst>
              <a:ext uri="{FF2B5EF4-FFF2-40B4-BE49-F238E27FC236}">
                <a16:creationId xmlns:a16="http://schemas.microsoft.com/office/drawing/2014/main" id="{97D36E11-27A2-73D1-50F5-A8289403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177" y="1972123"/>
            <a:ext cx="1456877" cy="1456877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B193E62-6ABC-10BC-F697-CFAC6627307F}"/>
              </a:ext>
            </a:extLst>
          </p:cNvPr>
          <p:cNvSpPr txBox="1">
            <a:spLocks/>
          </p:cNvSpPr>
          <p:nvPr/>
        </p:nvSpPr>
        <p:spPr>
          <a:xfrm>
            <a:off x="1019616" y="1751479"/>
            <a:ext cx="10152767" cy="95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아래에 </a:t>
            </a:r>
            <a:r>
              <a:rPr lang="en-US" altLang="ko-KR" b="1" dirty="0"/>
              <a:t>3</a:t>
            </a:r>
            <a:r>
              <a:rPr lang="ko-KR" altLang="en-US" b="1" dirty="0"/>
              <a:t>개의 바구니가 있습니다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각각의 통에는 조류 </a:t>
            </a:r>
            <a:r>
              <a:rPr lang="en-US" altLang="ko-KR" b="1" dirty="0"/>
              <a:t>, </a:t>
            </a:r>
            <a:r>
              <a:rPr lang="ko-KR" altLang="en-US" b="1" dirty="0"/>
              <a:t>포유류 </a:t>
            </a:r>
            <a:r>
              <a:rPr lang="en-US" altLang="ko-KR" b="1" dirty="0"/>
              <a:t>, </a:t>
            </a:r>
            <a:r>
              <a:rPr lang="ko-KR" altLang="en-US" b="1" dirty="0"/>
              <a:t>양서류 만 들어갈 수 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6" name="그래픽 5" descr="쇼핑 바구니 단색으로 채워진">
            <a:extLst>
              <a:ext uri="{FF2B5EF4-FFF2-40B4-BE49-F238E27FC236}">
                <a16:creationId xmlns:a16="http://schemas.microsoft.com/office/drawing/2014/main" id="{8143F00B-702B-FC0E-A012-78DFF2DE0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6142" y="2944672"/>
            <a:ext cx="2045794" cy="2045794"/>
          </a:xfrm>
          <a:prstGeom prst="rect">
            <a:avLst/>
          </a:prstGeom>
        </p:spPr>
      </p:pic>
      <p:pic>
        <p:nvPicPr>
          <p:cNvPr id="7" name="그래픽 6" descr="쇼핑 바구니 단색으로 채워진">
            <a:extLst>
              <a:ext uri="{FF2B5EF4-FFF2-40B4-BE49-F238E27FC236}">
                <a16:creationId xmlns:a16="http://schemas.microsoft.com/office/drawing/2014/main" id="{AF441053-D5EA-80BC-EAD0-D940EB285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7633" y="2944672"/>
            <a:ext cx="2045794" cy="2045794"/>
          </a:xfrm>
          <a:prstGeom prst="rect">
            <a:avLst/>
          </a:prstGeom>
        </p:spPr>
      </p:pic>
      <p:pic>
        <p:nvPicPr>
          <p:cNvPr id="8" name="그래픽 7" descr="쇼핑 바구니 단색으로 채워진">
            <a:extLst>
              <a:ext uri="{FF2B5EF4-FFF2-40B4-BE49-F238E27FC236}">
                <a16:creationId xmlns:a16="http://schemas.microsoft.com/office/drawing/2014/main" id="{A710AD7F-4035-35D5-4C21-12737DD61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124" y="2944672"/>
            <a:ext cx="2045794" cy="2045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6D395-A848-A0B3-8042-AF3D8F35C7FA}"/>
              </a:ext>
            </a:extLst>
          </p:cNvPr>
          <p:cNvSpPr txBox="1"/>
          <p:nvPr/>
        </p:nvSpPr>
        <p:spPr>
          <a:xfrm>
            <a:off x="2581212" y="4820510"/>
            <a:ext cx="706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조류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CFE49-B8F5-22B3-3324-ADB2C42A43C4}"/>
              </a:ext>
            </a:extLst>
          </p:cNvPr>
          <p:cNvSpPr txBox="1"/>
          <p:nvPr/>
        </p:nvSpPr>
        <p:spPr>
          <a:xfrm>
            <a:off x="5525003" y="4805800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포유류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A5DF1-B8C7-97DF-13E2-106F8BA59EAE}"/>
              </a:ext>
            </a:extLst>
          </p:cNvPr>
          <p:cNvSpPr txBox="1"/>
          <p:nvPr/>
        </p:nvSpPr>
        <p:spPr>
          <a:xfrm>
            <a:off x="8652101" y="4805800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양서류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017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4206A1E-A280-AB4B-480C-ED34AA204D62}"/>
              </a:ext>
            </a:extLst>
          </p:cNvPr>
          <p:cNvSpPr txBox="1"/>
          <p:nvPr/>
        </p:nvSpPr>
        <p:spPr>
          <a:xfrm>
            <a:off x="98200" y="159841"/>
            <a:ext cx="530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자료형과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2" name="그래픽 1" descr="혼란스러운 사람 윤곽선">
            <a:extLst>
              <a:ext uri="{FF2B5EF4-FFF2-40B4-BE49-F238E27FC236}">
                <a16:creationId xmlns:a16="http://schemas.microsoft.com/office/drawing/2014/main" id="{97D36E11-27A2-73D1-50F5-A8289403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177" y="1972123"/>
            <a:ext cx="1456877" cy="1456877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B193E62-6ABC-10BC-F697-CFAC6627307F}"/>
              </a:ext>
            </a:extLst>
          </p:cNvPr>
          <p:cNvSpPr txBox="1">
            <a:spLocks/>
          </p:cNvSpPr>
          <p:nvPr/>
        </p:nvSpPr>
        <p:spPr>
          <a:xfrm>
            <a:off x="1019616" y="1751479"/>
            <a:ext cx="10152767" cy="95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아래에 </a:t>
            </a:r>
            <a:r>
              <a:rPr lang="en-US" altLang="ko-KR" b="1" dirty="0"/>
              <a:t>3</a:t>
            </a:r>
            <a:r>
              <a:rPr lang="ko-KR" altLang="en-US" b="1" dirty="0"/>
              <a:t>개의 바구니가 있습니다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각각의 통에는 </a:t>
            </a:r>
            <a:r>
              <a:rPr lang="ko-KR" altLang="en-US" b="1" dirty="0">
                <a:highlight>
                  <a:srgbClr val="FFFF00"/>
                </a:highlight>
              </a:rPr>
              <a:t>숫자형 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문자형 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날짜형</a:t>
            </a:r>
            <a:r>
              <a:rPr lang="ko-KR" altLang="en-US" b="1" dirty="0"/>
              <a:t>만 들어갈 수 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6" name="그래픽 5" descr="쇼핑 바구니 단색으로 채워진">
            <a:extLst>
              <a:ext uri="{FF2B5EF4-FFF2-40B4-BE49-F238E27FC236}">
                <a16:creationId xmlns:a16="http://schemas.microsoft.com/office/drawing/2014/main" id="{8143F00B-702B-FC0E-A012-78DFF2DE0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6142" y="2944672"/>
            <a:ext cx="2045794" cy="2045794"/>
          </a:xfrm>
          <a:prstGeom prst="rect">
            <a:avLst/>
          </a:prstGeom>
        </p:spPr>
      </p:pic>
      <p:pic>
        <p:nvPicPr>
          <p:cNvPr id="7" name="그래픽 6" descr="쇼핑 바구니 단색으로 채워진">
            <a:extLst>
              <a:ext uri="{FF2B5EF4-FFF2-40B4-BE49-F238E27FC236}">
                <a16:creationId xmlns:a16="http://schemas.microsoft.com/office/drawing/2014/main" id="{AF441053-D5EA-80BC-EAD0-D940EB285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7633" y="2944672"/>
            <a:ext cx="2045794" cy="2045794"/>
          </a:xfrm>
          <a:prstGeom prst="rect">
            <a:avLst/>
          </a:prstGeom>
        </p:spPr>
      </p:pic>
      <p:pic>
        <p:nvPicPr>
          <p:cNvPr id="8" name="그래픽 7" descr="쇼핑 바구니 단색으로 채워진">
            <a:extLst>
              <a:ext uri="{FF2B5EF4-FFF2-40B4-BE49-F238E27FC236}">
                <a16:creationId xmlns:a16="http://schemas.microsoft.com/office/drawing/2014/main" id="{A710AD7F-4035-35D5-4C21-12737DD61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124" y="2944672"/>
            <a:ext cx="2045794" cy="2045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6D395-A848-A0B3-8042-AF3D8F35C7FA}"/>
              </a:ext>
            </a:extLst>
          </p:cNvPr>
          <p:cNvSpPr txBox="1"/>
          <p:nvPr/>
        </p:nvSpPr>
        <p:spPr>
          <a:xfrm>
            <a:off x="2484321" y="4857483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숫자형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CFE49-B8F5-22B3-3324-ADB2C42A43C4}"/>
              </a:ext>
            </a:extLst>
          </p:cNvPr>
          <p:cNvSpPr txBox="1"/>
          <p:nvPr/>
        </p:nvSpPr>
        <p:spPr>
          <a:xfrm>
            <a:off x="5525003" y="4805800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문자형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A5DF1-B8C7-97DF-13E2-106F8BA59EAE}"/>
              </a:ext>
            </a:extLst>
          </p:cNvPr>
          <p:cNvSpPr txBox="1"/>
          <p:nvPr/>
        </p:nvSpPr>
        <p:spPr>
          <a:xfrm>
            <a:off x="8652101" y="4805800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날짜형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8D463-D999-A6BA-CB52-13C56542149A}"/>
              </a:ext>
            </a:extLst>
          </p:cNvPr>
          <p:cNvSpPr txBox="1"/>
          <p:nvPr/>
        </p:nvSpPr>
        <p:spPr>
          <a:xfrm>
            <a:off x="2438658" y="5366644"/>
            <a:ext cx="39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5FCB0-6B1F-649D-A729-0B0D32A59E99}"/>
              </a:ext>
            </a:extLst>
          </p:cNvPr>
          <p:cNvSpPr txBox="1"/>
          <p:nvPr/>
        </p:nvSpPr>
        <p:spPr>
          <a:xfrm>
            <a:off x="2923237" y="5574442"/>
            <a:ext cx="8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1.42</a:t>
            </a:r>
            <a:endParaRPr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1B05C-C6A7-C22E-A4B7-A7C6BA03B813}"/>
              </a:ext>
            </a:extLst>
          </p:cNvPr>
          <p:cNvSpPr txBox="1"/>
          <p:nvPr/>
        </p:nvSpPr>
        <p:spPr>
          <a:xfrm>
            <a:off x="2306949" y="5898634"/>
            <a:ext cx="8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5000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CAD03-1BA0-68F7-8227-286240192104}"/>
              </a:ext>
            </a:extLst>
          </p:cNvPr>
          <p:cNvSpPr txBox="1"/>
          <p:nvPr/>
        </p:nvSpPr>
        <p:spPr>
          <a:xfrm>
            <a:off x="5224518" y="5347401"/>
            <a:ext cx="8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‘A’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082FD-05B9-3A94-8A7C-0BA693166F01}"/>
              </a:ext>
            </a:extLst>
          </p:cNvPr>
          <p:cNvSpPr txBox="1"/>
          <p:nvPr/>
        </p:nvSpPr>
        <p:spPr>
          <a:xfrm>
            <a:off x="5748083" y="5488566"/>
            <a:ext cx="146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안녕하세요</a:t>
            </a:r>
            <a:r>
              <a:rPr lang="en-US" altLang="ko-KR" sz="1400" b="1" dirty="0"/>
              <a:t>’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E8A366-EE87-5120-94C4-C08549090B83}"/>
              </a:ext>
            </a:extLst>
          </p:cNvPr>
          <p:cNvSpPr txBox="1"/>
          <p:nvPr/>
        </p:nvSpPr>
        <p:spPr>
          <a:xfrm>
            <a:off x="5114482" y="5923911"/>
            <a:ext cx="981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강태우</a:t>
            </a:r>
            <a:r>
              <a:rPr lang="en-US" altLang="ko-KR" sz="1400" b="1" dirty="0"/>
              <a:t>’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BA841-80DE-D9B3-1840-5B5387686AF7}"/>
              </a:ext>
            </a:extLst>
          </p:cNvPr>
          <p:cNvSpPr txBox="1"/>
          <p:nvPr/>
        </p:nvSpPr>
        <p:spPr>
          <a:xfrm>
            <a:off x="4104532" y="5520532"/>
            <a:ext cx="675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‘3</a:t>
            </a:r>
            <a:r>
              <a:rPr lang="ko-KR" altLang="en-US" sz="1400" b="1" dirty="0"/>
              <a:t>살</a:t>
            </a:r>
            <a:r>
              <a:rPr lang="en-US" altLang="ko-KR" sz="1400" b="1" dirty="0"/>
              <a:t>’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D09B1-906D-9CBB-37B8-461C8B5C6093}"/>
              </a:ext>
            </a:extLst>
          </p:cNvPr>
          <p:cNvSpPr txBox="1"/>
          <p:nvPr/>
        </p:nvSpPr>
        <p:spPr>
          <a:xfrm>
            <a:off x="8652101" y="5420553"/>
            <a:ext cx="146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2023/01/12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DEB4B-D1BA-5790-8902-D631E3D90F6F}"/>
              </a:ext>
            </a:extLst>
          </p:cNvPr>
          <p:cNvSpPr txBox="1"/>
          <p:nvPr/>
        </p:nvSpPr>
        <p:spPr>
          <a:xfrm>
            <a:off x="8363068" y="5912245"/>
            <a:ext cx="2045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2023-01-12 14:12:12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22726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4206A1E-A280-AB4B-480C-ED34AA204D62}"/>
              </a:ext>
            </a:extLst>
          </p:cNvPr>
          <p:cNvSpPr txBox="1"/>
          <p:nvPr/>
        </p:nvSpPr>
        <p:spPr>
          <a:xfrm>
            <a:off x="98200" y="159841"/>
            <a:ext cx="530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자료형과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2" name="그래픽 1" descr="혼란스러운 사람 윤곽선">
            <a:extLst>
              <a:ext uri="{FF2B5EF4-FFF2-40B4-BE49-F238E27FC236}">
                <a16:creationId xmlns:a16="http://schemas.microsoft.com/office/drawing/2014/main" id="{97D36E11-27A2-73D1-50F5-A8289403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177" y="1972123"/>
            <a:ext cx="1456877" cy="1456877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B193E62-6ABC-10BC-F697-CFAC6627307F}"/>
              </a:ext>
            </a:extLst>
          </p:cNvPr>
          <p:cNvSpPr txBox="1">
            <a:spLocks/>
          </p:cNvSpPr>
          <p:nvPr/>
        </p:nvSpPr>
        <p:spPr>
          <a:xfrm>
            <a:off x="1019616" y="1751479"/>
            <a:ext cx="10152767" cy="95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이 때 입력되는 값들을 데이터이자 </a:t>
            </a:r>
            <a:r>
              <a:rPr lang="ko-KR" altLang="en-US" b="1" dirty="0" err="1">
                <a:highlight>
                  <a:srgbClr val="FFFF00"/>
                </a:highlight>
              </a:rPr>
              <a:t>리터럴</a:t>
            </a:r>
            <a:r>
              <a:rPr lang="ko-KR" altLang="en-US" b="1" dirty="0" err="1"/>
              <a:t>이라고</a:t>
            </a:r>
            <a:r>
              <a:rPr lang="ko-KR" altLang="en-US" b="1" dirty="0"/>
              <a:t> 부르며 </a:t>
            </a:r>
            <a:endParaRPr lang="en-US" altLang="ko-KR" b="1" dirty="0"/>
          </a:p>
          <a:p>
            <a:r>
              <a:rPr lang="ko-KR" altLang="en-US" b="1" dirty="0"/>
              <a:t>값들을 보관하는 </a:t>
            </a:r>
            <a:r>
              <a:rPr lang="ko-KR" altLang="en-US" b="1" dirty="0">
                <a:highlight>
                  <a:srgbClr val="FFFF00"/>
                </a:highlight>
              </a:rPr>
              <a:t>바구니는 특정한 자료형</a:t>
            </a:r>
            <a:r>
              <a:rPr lang="ko-KR" altLang="en-US" b="1" dirty="0"/>
              <a:t>을 가지게 됩니다</a:t>
            </a:r>
            <a:r>
              <a:rPr lang="en-US" altLang="ko-KR" b="1" dirty="0"/>
              <a:t>.  </a:t>
            </a:r>
            <a:endParaRPr lang="ko-KR" altLang="en-US" b="1" dirty="0"/>
          </a:p>
        </p:txBody>
      </p:sp>
      <p:pic>
        <p:nvPicPr>
          <p:cNvPr id="6" name="그래픽 5" descr="쇼핑 바구니 단색으로 채워진">
            <a:extLst>
              <a:ext uri="{FF2B5EF4-FFF2-40B4-BE49-F238E27FC236}">
                <a16:creationId xmlns:a16="http://schemas.microsoft.com/office/drawing/2014/main" id="{8143F00B-702B-FC0E-A012-78DFF2DE0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6142" y="2944672"/>
            <a:ext cx="2045794" cy="2045794"/>
          </a:xfrm>
          <a:prstGeom prst="rect">
            <a:avLst/>
          </a:prstGeom>
        </p:spPr>
      </p:pic>
      <p:pic>
        <p:nvPicPr>
          <p:cNvPr id="7" name="그래픽 6" descr="쇼핑 바구니 단색으로 채워진">
            <a:extLst>
              <a:ext uri="{FF2B5EF4-FFF2-40B4-BE49-F238E27FC236}">
                <a16:creationId xmlns:a16="http://schemas.microsoft.com/office/drawing/2014/main" id="{AF441053-D5EA-80BC-EAD0-D940EB285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7633" y="2944672"/>
            <a:ext cx="2045794" cy="2045794"/>
          </a:xfrm>
          <a:prstGeom prst="rect">
            <a:avLst/>
          </a:prstGeom>
        </p:spPr>
      </p:pic>
      <p:pic>
        <p:nvPicPr>
          <p:cNvPr id="8" name="그래픽 7" descr="쇼핑 바구니 단색으로 채워진">
            <a:extLst>
              <a:ext uri="{FF2B5EF4-FFF2-40B4-BE49-F238E27FC236}">
                <a16:creationId xmlns:a16="http://schemas.microsoft.com/office/drawing/2014/main" id="{A710AD7F-4035-35D5-4C21-12737DD61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124" y="2944672"/>
            <a:ext cx="2045794" cy="2045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6D395-A848-A0B3-8042-AF3D8F35C7FA}"/>
              </a:ext>
            </a:extLst>
          </p:cNvPr>
          <p:cNvSpPr txBox="1"/>
          <p:nvPr/>
        </p:nvSpPr>
        <p:spPr>
          <a:xfrm>
            <a:off x="2484321" y="4857483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숫자형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CFE49-B8F5-22B3-3324-ADB2C42A43C4}"/>
              </a:ext>
            </a:extLst>
          </p:cNvPr>
          <p:cNvSpPr txBox="1"/>
          <p:nvPr/>
        </p:nvSpPr>
        <p:spPr>
          <a:xfrm>
            <a:off x="5525003" y="4805800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문자형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A5DF1-B8C7-97DF-13E2-106F8BA59EAE}"/>
              </a:ext>
            </a:extLst>
          </p:cNvPr>
          <p:cNvSpPr txBox="1"/>
          <p:nvPr/>
        </p:nvSpPr>
        <p:spPr>
          <a:xfrm>
            <a:off x="8652101" y="4805800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날짜형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8D463-D999-A6BA-CB52-13C56542149A}"/>
              </a:ext>
            </a:extLst>
          </p:cNvPr>
          <p:cNvSpPr txBox="1"/>
          <p:nvPr/>
        </p:nvSpPr>
        <p:spPr>
          <a:xfrm>
            <a:off x="2438658" y="5366644"/>
            <a:ext cx="39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5FCB0-6B1F-649D-A729-0B0D32A59E99}"/>
              </a:ext>
            </a:extLst>
          </p:cNvPr>
          <p:cNvSpPr txBox="1"/>
          <p:nvPr/>
        </p:nvSpPr>
        <p:spPr>
          <a:xfrm>
            <a:off x="2923237" y="5574442"/>
            <a:ext cx="8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1.42</a:t>
            </a:r>
            <a:endParaRPr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1B05C-C6A7-C22E-A4B7-A7C6BA03B813}"/>
              </a:ext>
            </a:extLst>
          </p:cNvPr>
          <p:cNvSpPr txBox="1"/>
          <p:nvPr/>
        </p:nvSpPr>
        <p:spPr>
          <a:xfrm>
            <a:off x="2306949" y="5898634"/>
            <a:ext cx="8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5000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CAD03-1BA0-68F7-8227-286240192104}"/>
              </a:ext>
            </a:extLst>
          </p:cNvPr>
          <p:cNvSpPr txBox="1"/>
          <p:nvPr/>
        </p:nvSpPr>
        <p:spPr>
          <a:xfrm>
            <a:off x="5224518" y="5347401"/>
            <a:ext cx="8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‘A’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082FD-05B9-3A94-8A7C-0BA693166F01}"/>
              </a:ext>
            </a:extLst>
          </p:cNvPr>
          <p:cNvSpPr txBox="1"/>
          <p:nvPr/>
        </p:nvSpPr>
        <p:spPr>
          <a:xfrm>
            <a:off x="5748083" y="5488566"/>
            <a:ext cx="146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안녕하세요</a:t>
            </a:r>
            <a:r>
              <a:rPr lang="en-US" altLang="ko-KR" sz="1400" b="1" dirty="0"/>
              <a:t>’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E8A366-EE87-5120-94C4-C08549090B83}"/>
              </a:ext>
            </a:extLst>
          </p:cNvPr>
          <p:cNvSpPr txBox="1"/>
          <p:nvPr/>
        </p:nvSpPr>
        <p:spPr>
          <a:xfrm>
            <a:off x="5114482" y="5923911"/>
            <a:ext cx="981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강태우</a:t>
            </a:r>
            <a:r>
              <a:rPr lang="en-US" altLang="ko-KR" sz="1400" b="1" dirty="0"/>
              <a:t>’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BA841-80DE-D9B3-1840-5B5387686AF7}"/>
              </a:ext>
            </a:extLst>
          </p:cNvPr>
          <p:cNvSpPr txBox="1"/>
          <p:nvPr/>
        </p:nvSpPr>
        <p:spPr>
          <a:xfrm>
            <a:off x="6016841" y="6052523"/>
            <a:ext cx="675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‘3</a:t>
            </a:r>
            <a:r>
              <a:rPr lang="ko-KR" altLang="en-US" sz="1400" b="1" dirty="0"/>
              <a:t>살</a:t>
            </a:r>
            <a:r>
              <a:rPr lang="en-US" altLang="ko-KR" sz="1400" b="1" dirty="0"/>
              <a:t>’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D09B1-906D-9CBB-37B8-461C8B5C6093}"/>
              </a:ext>
            </a:extLst>
          </p:cNvPr>
          <p:cNvSpPr txBox="1"/>
          <p:nvPr/>
        </p:nvSpPr>
        <p:spPr>
          <a:xfrm>
            <a:off x="8652101" y="5420553"/>
            <a:ext cx="146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2023/01/12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DEB4B-D1BA-5790-8902-D631E3D90F6F}"/>
              </a:ext>
            </a:extLst>
          </p:cNvPr>
          <p:cNvSpPr txBox="1"/>
          <p:nvPr/>
        </p:nvSpPr>
        <p:spPr>
          <a:xfrm>
            <a:off x="8363068" y="5912245"/>
            <a:ext cx="2045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2023-01-12 14:12:12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0062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혼란스러운 사람 윤곽선">
            <a:extLst>
              <a:ext uri="{FF2B5EF4-FFF2-40B4-BE49-F238E27FC236}">
                <a16:creationId xmlns:a16="http://schemas.microsoft.com/office/drawing/2014/main" id="{6BC6723F-96EC-4AB3-96E1-FE4AD37E4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4766" y="1462573"/>
            <a:ext cx="1562038" cy="1562038"/>
          </a:xfrm>
          <a:prstGeom prst="rect">
            <a:avLst/>
          </a:prstGeom>
        </p:spPr>
      </p:pic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1201634C-9D72-4488-959A-6F1399C00620}"/>
              </a:ext>
            </a:extLst>
          </p:cNvPr>
          <p:cNvSpPr/>
          <p:nvPr/>
        </p:nvSpPr>
        <p:spPr>
          <a:xfrm>
            <a:off x="8014347" y="1615180"/>
            <a:ext cx="1303323" cy="1256823"/>
          </a:xfrm>
          <a:prstGeom prst="flowChartMagneticDisk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베이스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5A7A8AA-8F2F-4D8B-81E1-BE9409671C53}"/>
              </a:ext>
            </a:extLst>
          </p:cNvPr>
          <p:cNvCxnSpPr>
            <a:cxnSpLocks/>
          </p:cNvCxnSpPr>
          <p:nvPr/>
        </p:nvCxnSpPr>
        <p:spPr>
          <a:xfrm flipV="1">
            <a:off x="3842084" y="1998392"/>
            <a:ext cx="3648254" cy="2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E69F76-68D8-4B8E-9612-2085F4E9AF8E}"/>
              </a:ext>
            </a:extLst>
          </p:cNvPr>
          <p:cNvCxnSpPr>
            <a:cxnSpLocks/>
          </p:cNvCxnSpPr>
          <p:nvPr/>
        </p:nvCxnSpPr>
        <p:spPr>
          <a:xfrm flipH="1">
            <a:off x="3842084" y="2526523"/>
            <a:ext cx="3648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B9AB6F-A55C-7117-0FF2-90903F5233FC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b="1" dirty="0"/>
              <a:t>SQL </a:t>
            </a:r>
            <a:r>
              <a:rPr lang="ko-KR" altLang="en-US" b="1" dirty="0"/>
              <a:t>의미와 종류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2A13E-1C7B-3B81-B182-A4F3B434028E}"/>
              </a:ext>
            </a:extLst>
          </p:cNvPr>
          <p:cNvSpPr txBox="1"/>
          <p:nvPr/>
        </p:nvSpPr>
        <p:spPr>
          <a:xfrm rot="20686194">
            <a:off x="6382841" y="2698070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OK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A7E7D-D7F8-CA7D-C766-2265AE356695}"/>
              </a:ext>
            </a:extLst>
          </p:cNvPr>
          <p:cNvSpPr txBox="1"/>
          <p:nvPr/>
        </p:nvSpPr>
        <p:spPr>
          <a:xfrm>
            <a:off x="3168222" y="1600023"/>
            <a:ext cx="592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(SQL)</a:t>
            </a:r>
            <a:endParaRPr lang="ko-KR" altLang="en-US" sz="100" b="1" dirty="0">
              <a:solidFill>
                <a:srgbClr val="00B0F0"/>
              </a:solidFill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6A17218-85DC-D19F-0B41-CB815BBB6F0B}"/>
              </a:ext>
            </a:extLst>
          </p:cNvPr>
          <p:cNvSpPr/>
          <p:nvPr/>
        </p:nvSpPr>
        <p:spPr>
          <a:xfrm>
            <a:off x="4010064" y="558611"/>
            <a:ext cx="4635172" cy="1228283"/>
          </a:xfrm>
          <a:prstGeom prst="wedgeEllipseCallout">
            <a:avLst>
              <a:gd name="adj1" fmla="val -66027"/>
              <a:gd name="adj2" fmla="val 328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/>
              <a:t>SELECT MEMBER_NAME, PASSWD </a:t>
            </a:r>
          </a:p>
          <a:p>
            <a:r>
              <a:rPr lang="en-US" altLang="ko-KR" sz="1400" b="1" dirty="0"/>
              <a:t> FROM TB_MEMBER</a:t>
            </a:r>
          </a:p>
          <a:p>
            <a:r>
              <a:rPr lang="en-US" altLang="ko-KR" sz="1400" b="1" dirty="0"/>
              <a:t>WHERE MEMBER_ID = ‘AAAAA’ ;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CD86D-4E68-0075-28FF-74E6C7811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828" y="2650860"/>
            <a:ext cx="2436465" cy="614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A5E6A-AF73-E5AB-FD16-25A788C7B007}"/>
              </a:ext>
            </a:extLst>
          </p:cNvPr>
          <p:cNvSpPr txBox="1"/>
          <p:nvPr/>
        </p:nvSpPr>
        <p:spPr>
          <a:xfrm>
            <a:off x="592045" y="3609664"/>
            <a:ext cx="214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(TB_MEMBER</a:t>
            </a:r>
            <a:r>
              <a:rPr lang="ko-KR" altLang="en-US" sz="1200" b="1" dirty="0"/>
              <a:t> 테이블 내용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1E4040D-6397-3D9E-7342-3A119A620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18" y="3908212"/>
            <a:ext cx="10775373" cy="263600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6A503D-233F-CD5E-509F-C6A000651878}"/>
              </a:ext>
            </a:extLst>
          </p:cNvPr>
          <p:cNvSpPr/>
          <p:nvPr/>
        </p:nvSpPr>
        <p:spPr>
          <a:xfrm>
            <a:off x="1745673" y="4199161"/>
            <a:ext cx="1000299" cy="272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388694-FDEF-5DF8-F092-FBAB014F105E}"/>
              </a:ext>
            </a:extLst>
          </p:cNvPr>
          <p:cNvSpPr/>
          <p:nvPr/>
        </p:nvSpPr>
        <p:spPr>
          <a:xfrm>
            <a:off x="3145873" y="4163313"/>
            <a:ext cx="831956" cy="329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9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8AB6B81C-8E1C-9667-CB20-050296B2DEFF}"/>
              </a:ext>
            </a:extLst>
          </p:cNvPr>
          <p:cNvSpPr/>
          <p:nvPr/>
        </p:nvSpPr>
        <p:spPr>
          <a:xfrm>
            <a:off x="8372309" y="4511629"/>
            <a:ext cx="2035133" cy="124068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6A70D95-2BB4-7809-982E-34608CEE16C1}"/>
              </a:ext>
            </a:extLst>
          </p:cNvPr>
          <p:cNvSpPr/>
          <p:nvPr/>
        </p:nvSpPr>
        <p:spPr>
          <a:xfrm>
            <a:off x="5114331" y="4475903"/>
            <a:ext cx="2035133" cy="124068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3749A7-FC88-6C24-4B8A-6599E1218E72}"/>
              </a:ext>
            </a:extLst>
          </p:cNvPr>
          <p:cNvSpPr/>
          <p:nvPr/>
        </p:nvSpPr>
        <p:spPr>
          <a:xfrm>
            <a:off x="1869167" y="4614657"/>
            <a:ext cx="2035133" cy="944398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6A1E-A280-AB4B-480C-ED34AA204D62}"/>
              </a:ext>
            </a:extLst>
          </p:cNvPr>
          <p:cNvSpPr txBox="1"/>
          <p:nvPr/>
        </p:nvSpPr>
        <p:spPr>
          <a:xfrm>
            <a:off x="98200" y="159841"/>
            <a:ext cx="530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자료형과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2" name="그래픽 1" descr="혼란스러운 사람 윤곽선">
            <a:extLst>
              <a:ext uri="{FF2B5EF4-FFF2-40B4-BE49-F238E27FC236}">
                <a16:creationId xmlns:a16="http://schemas.microsoft.com/office/drawing/2014/main" id="{97D36E11-27A2-73D1-50F5-A8289403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956" y="1481616"/>
            <a:ext cx="1456877" cy="1456877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B193E62-6ABC-10BC-F697-CFAC6627307F}"/>
              </a:ext>
            </a:extLst>
          </p:cNvPr>
          <p:cNvSpPr txBox="1">
            <a:spLocks/>
          </p:cNvSpPr>
          <p:nvPr/>
        </p:nvSpPr>
        <p:spPr>
          <a:xfrm>
            <a:off x="1104395" y="1260972"/>
            <a:ext cx="10152767" cy="95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이 때 입력되는 값들을 데이터이자 </a:t>
            </a:r>
            <a:r>
              <a:rPr lang="ko-KR" altLang="en-US" b="1" dirty="0" err="1">
                <a:highlight>
                  <a:srgbClr val="FFFF00"/>
                </a:highlight>
              </a:rPr>
              <a:t>리터럴</a:t>
            </a:r>
            <a:r>
              <a:rPr lang="ko-KR" altLang="en-US" b="1" dirty="0" err="1"/>
              <a:t>이라고</a:t>
            </a:r>
            <a:r>
              <a:rPr lang="ko-KR" altLang="en-US" b="1" dirty="0"/>
              <a:t> 부르며 </a:t>
            </a:r>
            <a:endParaRPr lang="en-US" altLang="ko-KR" b="1" dirty="0"/>
          </a:p>
          <a:p>
            <a:r>
              <a:rPr lang="ko-KR" altLang="en-US" b="1" dirty="0"/>
              <a:t>값들을 보관하는 </a:t>
            </a:r>
            <a:r>
              <a:rPr lang="ko-KR" altLang="en-US" b="1" dirty="0">
                <a:highlight>
                  <a:srgbClr val="FFFF00"/>
                </a:highlight>
              </a:rPr>
              <a:t>바구니는 특정한 자료형</a:t>
            </a:r>
            <a:r>
              <a:rPr lang="ko-KR" altLang="en-US" b="1" dirty="0"/>
              <a:t>을 가지게 됩니다</a:t>
            </a:r>
            <a:r>
              <a:rPr lang="en-US" altLang="ko-KR" b="1" dirty="0"/>
              <a:t>.  </a:t>
            </a:r>
            <a:endParaRPr lang="ko-KR" altLang="en-US" b="1" dirty="0"/>
          </a:p>
        </p:txBody>
      </p:sp>
      <p:pic>
        <p:nvPicPr>
          <p:cNvPr id="6" name="그래픽 5" descr="쇼핑 바구니 단색으로 채워진">
            <a:extLst>
              <a:ext uri="{FF2B5EF4-FFF2-40B4-BE49-F238E27FC236}">
                <a16:creationId xmlns:a16="http://schemas.microsoft.com/office/drawing/2014/main" id="{8143F00B-702B-FC0E-A012-78DFF2DE0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7255" y="2211928"/>
            <a:ext cx="2045794" cy="2045794"/>
          </a:xfrm>
          <a:prstGeom prst="rect">
            <a:avLst/>
          </a:prstGeom>
        </p:spPr>
      </p:pic>
      <p:pic>
        <p:nvPicPr>
          <p:cNvPr id="7" name="그래픽 6" descr="쇼핑 바구니 단색으로 채워진">
            <a:extLst>
              <a:ext uri="{FF2B5EF4-FFF2-40B4-BE49-F238E27FC236}">
                <a16:creationId xmlns:a16="http://schemas.microsoft.com/office/drawing/2014/main" id="{AF441053-D5EA-80BC-EAD0-D940EB285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8746" y="2211928"/>
            <a:ext cx="2045794" cy="2045794"/>
          </a:xfrm>
          <a:prstGeom prst="rect">
            <a:avLst/>
          </a:prstGeom>
        </p:spPr>
      </p:pic>
      <p:pic>
        <p:nvPicPr>
          <p:cNvPr id="8" name="그래픽 7" descr="쇼핑 바구니 단색으로 채워진">
            <a:extLst>
              <a:ext uri="{FF2B5EF4-FFF2-40B4-BE49-F238E27FC236}">
                <a16:creationId xmlns:a16="http://schemas.microsoft.com/office/drawing/2014/main" id="{A710AD7F-4035-35D5-4C21-12737DD61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0237" y="2211928"/>
            <a:ext cx="2045794" cy="2045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6D395-A848-A0B3-8042-AF3D8F35C7FA}"/>
              </a:ext>
            </a:extLst>
          </p:cNvPr>
          <p:cNvSpPr txBox="1"/>
          <p:nvPr/>
        </p:nvSpPr>
        <p:spPr>
          <a:xfrm>
            <a:off x="2605434" y="4124739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숫자형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CFE49-B8F5-22B3-3324-ADB2C42A43C4}"/>
              </a:ext>
            </a:extLst>
          </p:cNvPr>
          <p:cNvSpPr txBox="1"/>
          <p:nvPr/>
        </p:nvSpPr>
        <p:spPr>
          <a:xfrm>
            <a:off x="5646116" y="4073056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문자형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A5DF1-B8C7-97DF-13E2-106F8BA59EAE}"/>
              </a:ext>
            </a:extLst>
          </p:cNvPr>
          <p:cNvSpPr txBox="1"/>
          <p:nvPr/>
        </p:nvSpPr>
        <p:spPr>
          <a:xfrm>
            <a:off x="8773214" y="4073056"/>
            <a:ext cx="931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날짜형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8D463-D999-A6BA-CB52-13C56542149A}"/>
              </a:ext>
            </a:extLst>
          </p:cNvPr>
          <p:cNvSpPr txBox="1"/>
          <p:nvPr/>
        </p:nvSpPr>
        <p:spPr>
          <a:xfrm>
            <a:off x="2559771" y="4633900"/>
            <a:ext cx="39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5FCB0-6B1F-649D-A729-0B0D32A59E99}"/>
              </a:ext>
            </a:extLst>
          </p:cNvPr>
          <p:cNvSpPr txBox="1"/>
          <p:nvPr/>
        </p:nvSpPr>
        <p:spPr>
          <a:xfrm>
            <a:off x="3044350" y="4841698"/>
            <a:ext cx="8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1.42</a:t>
            </a:r>
            <a:endParaRPr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1B05C-C6A7-C22E-A4B7-A7C6BA03B813}"/>
              </a:ext>
            </a:extLst>
          </p:cNvPr>
          <p:cNvSpPr txBox="1"/>
          <p:nvPr/>
        </p:nvSpPr>
        <p:spPr>
          <a:xfrm>
            <a:off x="2428062" y="5165890"/>
            <a:ext cx="8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5000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CAD03-1BA0-68F7-8227-286240192104}"/>
              </a:ext>
            </a:extLst>
          </p:cNvPr>
          <p:cNvSpPr txBox="1"/>
          <p:nvPr/>
        </p:nvSpPr>
        <p:spPr>
          <a:xfrm>
            <a:off x="5345631" y="4614657"/>
            <a:ext cx="8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‘A’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082FD-05B9-3A94-8A7C-0BA693166F01}"/>
              </a:ext>
            </a:extLst>
          </p:cNvPr>
          <p:cNvSpPr txBox="1"/>
          <p:nvPr/>
        </p:nvSpPr>
        <p:spPr>
          <a:xfrm>
            <a:off x="5869196" y="4755822"/>
            <a:ext cx="146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안녕하세요</a:t>
            </a:r>
            <a:r>
              <a:rPr lang="en-US" altLang="ko-KR" sz="1400" b="1" dirty="0"/>
              <a:t>’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E8A366-EE87-5120-94C4-C08549090B83}"/>
              </a:ext>
            </a:extLst>
          </p:cNvPr>
          <p:cNvSpPr txBox="1"/>
          <p:nvPr/>
        </p:nvSpPr>
        <p:spPr>
          <a:xfrm>
            <a:off x="5235595" y="5191167"/>
            <a:ext cx="981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강태우</a:t>
            </a:r>
            <a:r>
              <a:rPr lang="en-US" altLang="ko-KR" sz="1400" b="1" dirty="0"/>
              <a:t>’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BA841-80DE-D9B3-1840-5B5387686AF7}"/>
              </a:ext>
            </a:extLst>
          </p:cNvPr>
          <p:cNvSpPr txBox="1"/>
          <p:nvPr/>
        </p:nvSpPr>
        <p:spPr>
          <a:xfrm>
            <a:off x="6137954" y="5319779"/>
            <a:ext cx="675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‘3</a:t>
            </a:r>
            <a:r>
              <a:rPr lang="ko-KR" altLang="en-US" sz="1400" b="1" dirty="0"/>
              <a:t>살</a:t>
            </a:r>
            <a:r>
              <a:rPr lang="en-US" altLang="ko-KR" sz="1400" b="1" dirty="0"/>
              <a:t>’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D09B1-906D-9CBB-37B8-461C8B5C6093}"/>
              </a:ext>
            </a:extLst>
          </p:cNvPr>
          <p:cNvSpPr txBox="1"/>
          <p:nvPr/>
        </p:nvSpPr>
        <p:spPr>
          <a:xfrm>
            <a:off x="8773214" y="4687809"/>
            <a:ext cx="146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2023/01/12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DEB4B-D1BA-5790-8902-D631E3D90F6F}"/>
              </a:ext>
            </a:extLst>
          </p:cNvPr>
          <p:cNvSpPr txBox="1"/>
          <p:nvPr/>
        </p:nvSpPr>
        <p:spPr>
          <a:xfrm>
            <a:off x="8484181" y="5179501"/>
            <a:ext cx="2045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2023-01-12 14:12:12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FA63E-1C7A-69CC-53DC-5543554CBB0C}"/>
              </a:ext>
            </a:extLst>
          </p:cNvPr>
          <p:cNvSpPr txBox="1"/>
          <p:nvPr/>
        </p:nvSpPr>
        <p:spPr>
          <a:xfrm>
            <a:off x="1640833" y="4165751"/>
            <a:ext cx="133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자료형 </a:t>
            </a:r>
            <a:r>
              <a:rPr lang="en-US" altLang="ko-KR" sz="1400" b="1" dirty="0">
                <a:solidFill>
                  <a:srgbClr val="FF0000"/>
                </a:solidFill>
              </a:rPr>
              <a:t>-&gt;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4B54D4-34F6-8A4E-B2CC-B7BF069FA5D1}"/>
              </a:ext>
            </a:extLst>
          </p:cNvPr>
          <p:cNvSpPr txBox="1"/>
          <p:nvPr/>
        </p:nvSpPr>
        <p:spPr>
          <a:xfrm>
            <a:off x="4702893" y="4109249"/>
            <a:ext cx="133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자료형 </a:t>
            </a:r>
            <a:r>
              <a:rPr lang="en-US" altLang="ko-KR" sz="1400" b="1" dirty="0">
                <a:solidFill>
                  <a:srgbClr val="FF0000"/>
                </a:solidFill>
              </a:rPr>
              <a:t>-&gt;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9D3E28-A4C9-A3C0-ABBD-195AA69461A8}"/>
              </a:ext>
            </a:extLst>
          </p:cNvPr>
          <p:cNvSpPr txBox="1"/>
          <p:nvPr/>
        </p:nvSpPr>
        <p:spPr>
          <a:xfrm>
            <a:off x="7874970" y="4093625"/>
            <a:ext cx="133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자료형 </a:t>
            </a:r>
            <a:r>
              <a:rPr lang="en-US" altLang="ko-KR" sz="1400" b="1" dirty="0">
                <a:solidFill>
                  <a:srgbClr val="FF0000"/>
                </a:solidFill>
              </a:rPr>
              <a:t>-&gt;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CA214-4610-5599-06B2-D8BBF41B3CC7}"/>
              </a:ext>
            </a:extLst>
          </p:cNvPr>
          <p:cNvSpPr txBox="1"/>
          <p:nvPr/>
        </p:nvSpPr>
        <p:spPr>
          <a:xfrm>
            <a:off x="2223042" y="5729847"/>
            <a:ext cx="1327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숫자형 </a:t>
            </a:r>
            <a:r>
              <a:rPr lang="ko-KR" altLang="en-US" sz="1400" b="1" dirty="0" err="1">
                <a:solidFill>
                  <a:srgbClr val="FF0000"/>
                </a:solidFill>
              </a:rPr>
              <a:t>리터럴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2EABF0-B5F7-D9ED-1C72-BABF9C5775E2}"/>
              </a:ext>
            </a:extLst>
          </p:cNvPr>
          <p:cNvSpPr txBox="1"/>
          <p:nvPr/>
        </p:nvSpPr>
        <p:spPr>
          <a:xfrm>
            <a:off x="5517087" y="5729847"/>
            <a:ext cx="1327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문자형 </a:t>
            </a:r>
            <a:r>
              <a:rPr lang="ko-KR" altLang="en-US" sz="1400" b="1" dirty="0" err="1">
                <a:solidFill>
                  <a:srgbClr val="FF0000"/>
                </a:solidFill>
              </a:rPr>
              <a:t>리터럴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CE27FA-4FB1-6A92-4AFD-240C13369054}"/>
              </a:ext>
            </a:extLst>
          </p:cNvPr>
          <p:cNvSpPr txBox="1"/>
          <p:nvPr/>
        </p:nvSpPr>
        <p:spPr>
          <a:xfrm>
            <a:off x="8726184" y="5752315"/>
            <a:ext cx="1327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날짜형 </a:t>
            </a:r>
            <a:r>
              <a:rPr lang="ko-KR" altLang="en-US" sz="1400" b="1" dirty="0" err="1">
                <a:solidFill>
                  <a:srgbClr val="FF0000"/>
                </a:solidFill>
              </a:rPr>
              <a:t>리터럴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150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3451268-8F53-43F2-FE27-41186494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27" y="2098818"/>
            <a:ext cx="8616945" cy="3025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30E8D6-61BB-E7D6-FA5D-DE7B18491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76" y="5286651"/>
            <a:ext cx="10454107" cy="10995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898C60-EE04-E31C-CF12-B4093B284CD7}"/>
              </a:ext>
            </a:extLst>
          </p:cNvPr>
          <p:cNvSpPr/>
          <p:nvPr/>
        </p:nvSpPr>
        <p:spPr>
          <a:xfrm>
            <a:off x="4327726" y="2681585"/>
            <a:ext cx="1688609" cy="30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385CD5-D89D-D56E-A93C-1EC15FF490B4}"/>
              </a:ext>
            </a:extLst>
          </p:cNvPr>
          <p:cNvSpPr/>
          <p:nvPr/>
        </p:nvSpPr>
        <p:spPr>
          <a:xfrm>
            <a:off x="4306945" y="4464780"/>
            <a:ext cx="701474" cy="293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AED03F-DBE1-B118-2FDD-34B67CA2BB66}"/>
              </a:ext>
            </a:extLst>
          </p:cNvPr>
          <p:cNvSpPr/>
          <p:nvPr/>
        </p:nvSpPr>
        <p:spPr>
          <a:xfrm>
            <a:off x="4296553" y="3874727"/>
            <a:ext cx="1013201" cy="30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FB076-3888-9337-AE88-ABAFF6DA108D}"/>
              </a:ext>
            </a:extLst>
          </p:cNvPr>
          <p:cNvSpPr txBox="1"/>
          <p:nvPr/>
        </p:nvSpPr>
        <p:spPr>
          <a:xfrm>
            <a:off x="98200" y="159841"/>
            <a:ext cx="2360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자료형과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83181-3717-ACE9-94BB-4D4FF0B20E89}"/>
              </a:ext>
            </a:extLst>
          </p:cNvPr>
          <p:cNvSpPr txBox="1">
            <a:spLocks/>
          </p:cNvSpPr>
          <p:nvPr/>
        </p:nvSpPr>
        <p:spPr>
          <a:xfrm>
            <a:off x="1019616" y="908379"/>
            <a:ext cx="10152767" cy="95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u="sng" dirty="0"/>
              <a:t>테이블을 만들 때 </a:t>
            </a:r>
            <a:r>
              <a:rPr lang="ko-KR" altLang="en-US" b="1" dirty="0"/>
              <a:t>각 속성</a:t>
            </a:r>
            <a:r>
              <a:rPr lang="en-US" altLang="ko-KR" b="1" dirty="0"/>
              <a:t>(</a:t>
            </a:r>
            <a:r>
              <a:rPr lang="ko-KR" altLang="en-US" b="1" dirty="0"/>
              <a:t>컬럼</a:t>
            </a:r>
            <a:r>
              <a:rPr lang="en-US" altLang="ko-KR" b="1" dirty="0"/>
              <a:t>) </a:t>
            </a:r>
            <a:r>
              <a:rPr lang="ko-KR" altLang="en-US" b="1" dirty="0"/>
              <a:t>에 대해 특정 자료형을 부여합니다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이렇게 하면 </a:t>
            </a:r>
            <a:r>
              <a:rPr lang="ko-KR" altLang="en-US" b="1" dirty="0">
                <a:highlight>
                  <a:srgbClr val="FFFF00"/>
                </a:highlight>
              </a:rPr>
              <a:t>일관성 있게 값을 입력</a:t>
            </a:r>
            <a:r>
              <a:rPr lang="ko-KR" altLang="en-US" b="1" dirty="0"/>
              <a:t>할 수 있습니다</a:t>
            </a:r>
            <a:r>
              <a:rPr lang="en-US" altLang="ko-KR" b="1" dirty="0"/>
              <a:t>. </a:t>
            </a:r>
            <a:r>
              <a:rPr lang="en-US" altLang="ko-KR" sz="1000" b="1" dirty="0"/>
              <a:t>(DDL</a:t>
            </a:r>
            <a:r>
              <a:rPr lang="ko-KR" altLang="en-US" sz="1000" b="1" dirty="0"/>
              <a:t>에서 추가로 배울 예정</a:t>
            </a:r>
            <a:r>
              <a:rPr lang="en-US" altLang="ko-KR" sz="1000" b="1" dirty="0"/>
              <a:t>)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B87EA-9757-E9B4-3013-DC3FE6C8A842}"/>
              </a:ext>
            </a:extLst>
          </p:cNvPr>
          <p:cNvSpPr/>
          <p:nvPr/>
        </p:nvSpPr>
        <p:spPr>
          <a:xfrm>
            <a:off x="718276" y="5514574"/>
            <a:ext cx="528633" cy="871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193582-2B46-AA56-FC47-0531282D7CE5}"/>
              </a:ext>
            </a:extLst>
          </p:cNvPr>
          <p:cNvSpPr/>
          <p:nvPr/>
        </p:nvSpPr>
        <p:spPr>
          <a:xfrm>
            <a:off x="7541640" y="5535356"/>
            <a:ext cx="771087" cy="871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427A9-344C-A7EA-6A0D-D133214BE1B0}"/>
              </a:ext>
            </a:extLst>
          </p:cNvPr>
          <p:cNvSpPr/>
          <p:nvPr/>
        </p:nvSpPr>
        <p:spPr>
          <a:xfrm>
            <a:off x="9374329" y="5545746"/>
            <a:ext cx="1798054" cy="871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A99226-2377-1CA7-8F0F-CBF90AD47572}"/>
              </a:ext>
            </a:extLst>
          </p:cNvPr>
          <p:cNvSpPr txBox="1"/>
          <p:nvPr/>
        </p:nvSpPr>
        <p:spPr>
          <a:xfrm>
            <a:off x="5513246" y="2428294"/>
            <a:ext cx="662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문자형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C40BA4-7ABF-9925-1F00-3616DA703B9A}"/>
              </a:ext>
            </a:extLst>
          </p:cNvPr>
          <p:cNvSpPr txBox="1"/>
          <p:nvPr/>
        </p:nvSpPr>
        <p:spPr>
          <a:xfrm>
            <a:off x="5282908" y="3955729"/>
            <a:ext cx="662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숫자형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E7C46C-8EB3-864C-B96A-D4108E9597BA}"/>
              </a:ext>
            </a:extLst>
          </p:cNvPr>
          <p:cNvSpPr txBox="1"/>
          <p:nvPr/>
        </p:nvSpPr>
        <p:spPr>
          <a:xfrm>
            <a:off x="4951697" y="4529519"/>
            <a:ext cx="662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날짜형</a:t>
            </a:r>
          </a:p>
        </p:txBody>
      </p:sp>
    </p:spTree>
    <p:extLst>
      <p:ext uri="{BB962C8B-B14F-4D97-AF65-F5344CB8AC3E}">
        <p14:creationId xmlns:p14="http://schemas.microsoft.com/office/powerpoint/2010/main" val="2615064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FF790-036F-AF14-EC2B-06740D85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73CBA-958F-0B18-15B3-98CC5FD49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자료형과 </a:t>
            </a:r>
            <a:r>
              <a:rPr lang="ko-KR" altLang="en-US" dirty="0" err="1"/>
              <a:t>리터럴</a:t>
            </a:r>
            <a:r>
              <a:rPr lang="ko-KR" altLang="en-US" dirty="0"/>
              <a:t> 테스트를 위해 테이블을 만들어보겠습니다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아래 쿼리</a:t>
            </a:r>
            <a:r>
              <a:rPr lang="en-US" altLang="ko-KR" dirty="0"/>
              <a:t>(SQL)</a:t>
            </a:r>
            <a:r>
              <a:rPr lang="ko-KR" altLang="en-US" dirty="0"/>
              <a:t>을 복사해주세요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600" b="1" dirty="0"/>
              <a:t>CREATE TABLE </a:t>
            </a:r>
            <a:r>
              <a:rPr lang="ko-KR" altLang="en-US" sz="1600" b="1" dirty="0" err="1"/>
              <a:t>자료형테스트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     --</a:t>
            </a:r>
            <a:r>
              <a:rPr lang="ko-KR" altLang="en-US" sz="1600" b="1" dirty="0" err="1"/>
              <a:t>자료형테스트</a:t>
            </a:r>
            <a:r>
              <a:rPr lang="ko-KR" altLang="en-US" sz="1600" b="1" dirty="0"/>
              <a:t> 라는 이름의 테이블을 만듭니다</a:t>
            </a:r>
            <a:r>
              <a:rPr lang="en-US" altLang="ko-KR" sz="1600" b="1" dirty="0"/>
              <a:t>. </a:t>
            </a:r>
          </a:p>
          <a:p>
            <a:pPr marL="0" indent="0">
              <a:buNone/>
            </a:pPr>
            <a:r>
              <a:rPr lang="ko-KR" altLang="en-US" sz="1600" b="1" dirty="0" err="1"/>
              <a:t>문자컬럼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VARCHAR2(10) ,             --</a:t>
            </a:r>
            <a:r>
              <a:rPr lang="ko-KR" altLang="en-US" sz="1600" b="1" dirty="0" err="1"/>
              <a:t>문자컬럼</a:t>
            </a:r>
            <a:r>
              <a:rPr lang="ko-KR" altLang="en-US" sz="1600" b="1" dirty="0"/>
              <a:t> 이라는 컬럼에 문자형 자료형</a:t>
            </a:r>
            <a:r>
              <a:rPr lang="en-US" altLang="ko-KR" sz="1600" b="1" dirty="0"/>
              <a:t>(VARCHAR2)</a:t>
            </a:r>
            <a:r>
              <a:rPr lang="ko-KR" altLang="en-US" sz="1600" b="1" dirty="0"/>
              <a:t>부여</a:t>
            </a: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 err="1"/>
              <a:t>숫자컬럼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NUMBER        ,              --</a:t>
            </a:r>
            <a:r>
              <a:rPr lang="ko-KR" altLang="en-US" sz="1600" b="1" dirty="0" err="1"/>
              <a:t>숫자컬럼</a:t>
            </a:r>
            <a:r>
              <a:rPr lang="ko-KR" altLang="en-US" sz="1600" b="1" dirty="0"/>
              <a:t> 이라는 컬럼에 숫자형 자료형</a:t>
            </a:r>
            <a:r>
              <a:rPr lang="en-US" altLang="ko-KR" sz="1600" b="1" dirty="0"/>
              <a:t>(NUMBER) </a:t>
            </a:r>
            <a:r>
              <a:rPr lang="ko-KR" altLang="en-US" sz="1600" b="1" dirty="0"/>
              <a:t>부여</a:t>
            </a: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 err="1"/>
              <a:t>날짜컬럼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DATE  ) ;                       --</a:t>
            </a:r>
            <a:r>
              <a:rPr lang="ko-KR" altLang="en-US" sz="1600" b="1" dirty="0" err="1"/>
              <a:t>날짜컬럼</a:t>
            </a:r>
            <a:r>
              <a:rPr lang="ko-KR" altLang="en-US" sz="1600" b="1" dirty="0"/>
              <a:t>  이라는 컬럼에 날짜형 자료형</a:t>
            </a:r>
            <a:r>
              <a:rPr lang="en-US" altLang="ko-KR" sz="1600" b="1" dirty="0"/>
              <a:t>(DATE) </a:t>
            </a:r>
            <a:r>
              <a:rPr lang="ko-KR" altLang="en-US" sz="1600" b="1" dirty="0"/>
              <a:t>부여 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23643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4965A-55D3-2817-43E2-BA64AA62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실습해봅시다</a:t>
            </a:r>
            <a:r>
              <a:rPr lang="en-US" altLang="ko-KR" dirty="0"/>
              <a:t>. (</a:t>
            </a:r>
            <a:r>
              <a:rPr lang="ko-KR" altLang="en-US" dirty="0"/>
              <a:t>아래 데이터를 복사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84947-97C9-5F2E-77FD-BC3093F87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62" y="2418938"/>
            <a:ext cx="11519065" cy="3186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sz="1800" dirty="0"/>
          </a:p>
          <a:p>
            <a:pPr marL="0" indent="0">
              <a:buNone/>
            </a:pPr>
            <a:r>
              <a:rPr lang="en-US" altLang="ko-KR" sz="1800" dirty="0"/>
              <a:t>INSERT INTO </a:t>
            </a:r>
            <a:r>
              <a:rPr lang="ko-KR" altLang="en-US" sz="1800" dirty="0" err="1"/>
              <a:t>자료형테스트</a:t>
            </a:r>
            <a:r>
              <a:rPr lang="ko-KR" altLang="en-US" sz="1800" dirty="0"/>
              <a:t> </a:t>
            </a:r>
            <a:r>
              <a:rPr lang="en-US" altLang="ko-KR" sz="1800" dirty="0"/>
              <a:t>( </a:t>
            </a:r>
            <a:r>
              <a:rPr lang="ko-KR" altLang="en-US" sz="1800" dirty="0" err="1"/>
              <a:t>문자컬럼</a:t>
            </a:r>
            <a:r>
              <a:rPr lang="ko-KR" altLang="en-US" sz="1800" dirty="0"/>
              <a:t> 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숫자컬럼</a:t>
            </a:r>
            <a:r>
              <a:rPr lang="ko-KR" altLang="en-US" sz="1800" dirty="0"/>
              <a:t> 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날짜컬럼</a:t>
            </a:r>
            <a:r>
              <a:rPr lang="ko-KR" altLang="en-US" sz="1800" dirty="0"/>
              <a:t> </a:t>
            </a:r>
            <a:r>
              <a:rPr lang="en-US" altLang="ko-KR" sz="1800" dirty="0"/>
              <a:t>) VALUES ( 'A' , 1 , SYSDATE );  --</a:t>
            </a:r>
            <a:r>
              <a:rPr lang="ko-KR" altLang="en-US" sz="1800" dirty="0"/>
              <a:t>될까요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INSERT INTO </a:t>
            </a:r>
            <a:r>
              <a:rPr lang="ko-KR" altLang="en-US" sz="1800" dirty="0" err="1"/>
              <a:t>자료형테스트</a:t>
            </a:r>
            <a:r>
              <a:rPr lang="ko-KR" altLang="en-US" sz="1800" dirty="0"/>
              <a:t> </a:t>
            </a:r>
            <a:r>
              <a:rPr lang="en-US" altLang="ko-KR" sz="1800" dirty="0"/>
              <a:t>( </a:t>
            </a:r>
            <a:r>
              <a:rPr lang="ko-KR" altLang="en-US" sz="1800" dirty="0" err="1"/>
              <a:t>문자컬럼</a:t>
            </a:r>
            <a:r>
              <a:rPr lang="ko-KR" altLang="en-US" sz="1800" dirty="0"/>
              <a:t> 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숫자컬럼</a:t>
            </a:r>
            <a:r>
              <a:rPr lang="ko-KR" altLang="en-US" sz="1800" dirty="0"/>
              <a:t> 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날짜컬럼</a:t>
            </a:r>
            <a:r>
              <a:rPr lang="ko-KR" altLang="en-US" sz="1800" dirty="0"/>
              <a:t> </a:t>
            </a:r>
            <a:r>
              <a:rPr lang="en-US" altLang="ko-KR" sz="1800" dirty="0"/>
              <a:t>) VALUES ( 'A' , '3</a:t>
            </a:r>
            <a:r>
              <a:rPr lang="ko-KR" altLang="en-US" sz="1800" dirty="0"/>
              <a:t>살</a:t>
            </a:r>
            <a:r>
              <a:rPr lang="en-US" altLang="ko-KR" sz="1800" dirty="0"/>
              <a:t>' , SYSDATE );  --</a:t>
            </a:r>
            <a:r>
              <a:rPr lang="ko-KR" altLang="en-US" sz="1800" dirty="0"/>
              <a:t>될까요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INSERT INTO </a:t>
            </a:r>
            <a:r>
              <a:rPr lang="ko-KR" altLang="en-US" sz="1800" dirty="0" err="1"/>
              <a:t>자료형테스트</a:t>
            </a:r>
            <a:r>
              <a:rPr lang="ko-KR" altLang="en-US" sz="1800" dirty="0"/>
              <a:t> </a:t>
            </a:r>
            <a:r>
              <a:rPr lang="en-US" altLang="ko-KR" sz="1800" dirty="0"/>
              <a:t>( </a:t>
            </a:r>
            <a:r>
              <a:rPr lang="ko-KR" altLang="en-US" sz="1800" dirty="0" err="1"/>
              <a:t>문자컬럼</a:t>
            </a:r>
            <a:r>
              <a:rPr lang="ko-KR" altLang="en-US" sz="1800" dirty="0"/>
              <a:t> 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숫자컬럼</a:t>
            </a:r>
            <a:r>
              <a:rPr lang="ko-KR" altLang="en-US" sz="1800" dirty="0"/>
              <a:t> 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날짜컬럼</a:t>
            </a:r>
            <a:r>
              <a:rPr lang="ko-KR" altLang="en-US" sz="1800" dirty="0"/>
              <a:t> </a:t>
            </a:r>
            <a:r>
              <a:rPr lang="en-US" altLang="ko-KR" sz="1800" dirty="0"/>
              <a:t>) VALUES ( 'A' , 3 , 1 );  --</a:t>
            </a:r>
            <a:r>
              <a:rPr lang="ko-KR" altLang="en-US" sz="1800" dirty="0"/>
              <a:t>될까요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INSERT INTO </a:t>
            </a:r>
            <a:r>
              <a:rPr lang="ko-KR" altLang="en-US" sz="1800" dirty="0" err="1"/>
              <a:t>자료형테스트</a:t>
            </a:r>
            <a:r>
              <a:rPr lang="ko-KR" altLang="en-US" sz="1800" dirty="0"/>
              <a:t> </a:t>
            </a:r>
            <a:r>
              <a:rPr lang="en-US" altLang="ko-KR" sz="1800" dirty="0"/>
              <a:t>( </a:t>
            </a:r>
            <a:r>
              <a:rPr lang="ko-KR" altLang="en-US" sz="1800" dirty="0" err="1"/>
              <a:t>문자컬럼</a:t>
            </a:r>
            <a:r>
              <a:rPr lang="ko-KR" altLang="en-US" sz="1800" dirty="0"/>
              <a:t> 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숫자컬럼</a:t>
            </a:r>
            <a:r>
              <a:rPr lang="ko-KR" altLang="en-US" sz="1800" dirty="0"/>
              <a:t> 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날짜컬럼</a:t>
            </a:r>
            <a:r>
              <a:rPr lang="ko-KR" altLang="en-US" sz="1800" dirty="0"/>
              <a:t>  </a:t>
            </a:r>
            <a:r>
              <a:rPr lang="en-US" altLang="ko-KR" sz="1800" dirty="0"/>
              <a:t>) VALUES ( 'BB' , '3' , SYSDATE );  --</a:t>
            </a:r>
            <a:r>
              <a:rPr lang="ko-KR" altLang="en-US" sz="1800" dirty="0"/>
              <a:t>될까요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86490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954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417FFE68-DA07-BF86-3C69-C979001BF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9746" y="1575436"/>
            <a:ext cx="5741376" cy="421869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altLang="ko-KR" b="1" dirty="0"/>
              <a:t>SELECT</a:t>
            </a:r>
            <a:r>
              <a:rPr lang="ko-KR" altLang="en-US" b="1" dirty="0"/>
              <a:t>에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사용하기 </a:t>
            </a:r>
            <a:endParaRPr lang="en-US" altLang="ko-KR" b="1" dirty="0"/>
          </a:p>
          <a:p>
            <a:pPr marL="457200" indent="-457200" algn="l">
              <a:buAutoNum type="arabicPeriod"/>
            </a:pPr>
            <a:endParaRPr lang="en-US" altLang="ko-KR" b="1" dirty="0"/>
          </a:p>
          <a:p>
            <a:pPr marL="457200" indent="-457200" algn="l">
              <a:buAutoNum type="arabicPeriod"/>
            </a:pPr>
            <a:r>
              <a:rPr lang="en-US" altLang="ko-KR" b="1" dirty="0"/>
              <a:t>SELECT </a:t>
            </a:r>
            <a:r>
              <a:rPr lang="ko-KR" altLang="en-US" b="1" dirty="0"/>
              <a:t>에서 사칙연산하기</a:t>
            </a:r>
            <a:endParaRPr lang="en-US" altLang="ko-KR" b="1" dirty="0"/>
          </a:p>
          <a:p>
            <a:pPr marL="457200" indent="-457200" algn="l">
              <a:buAutoNum type="arabicPeriod"/>
            </a:pPr>
            <a:endParaRPr lang="en-US" altLang="ko-KR" b="1" dirty="0"/>
          </a:p>
          <a:p>
            <a:pPr marL="457200" indent="-457200" algn="l">
              <a:buAutoNum type="arabicPeriod"/>
            </a:pPr>
            <a:r>
              <a:rPr lang="en-US" altLang="ko-KR" b="1" dirty="0"/>
              <a:t>SELECT </a:t>
            </a:r>
            <a:r>
              <a:rPr lang="ko-KR" altLang="en-US" b="1" dirty="0"/>
              <a:t>에서 연결연산하기</a:t>
            </a:r>
            <a:endParaRPr lang="en-US" altLang="ko-KR" b="1" dirty="0"/>
          </a:p>
          <a:p>
            <a:pPr marL="457200" indent="-457200" algn="l">
              <a:buAutoNum type="arabicPeriod"/>
            </a:pPr>
            <a:endParaRPr lang="en-US" altLang="ko-KR" b="1" dirty="0"/>
          </a:p>
          <a:p>
            <a:pPr marL="457200" indent="-457200" algn="l">
              <a:buAutoNum type="arabicPeriod"/>
            </a:pP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  <a:p>
            <a:pPr marL="457200" indent="-457200" algn="l">
              <a:buAutoNum type="arabicPeriod"/>
            </a:pPr>
            <a:endParaRPr lang="en-US" altLang="ko-KR" b="1" dirty="0"/>
          </a:p>
          <a:p>
            <a:pPr marL="457200" indent="-457200" algn="l">
              <a:buAutoNum type="arabicPeriod"/>
            </a:pPr>
            <a:r>
              <a:rPr lang="en-US" altLang="ko-KR" b="1" dirty="0"/>
              <a:t>NULL </a:t>
            </a:r>
            <a:r>
              <a:rPr lang="ko-KR" altLang="en-US" b="1" dirty="0"/>
              <a:t>함수 사용하기 </a:t>
            </a:r>
            <a:r>
              <a:rPr lang="en-US" altLang="ko-KR" b="1" dirty="0"/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2C2D3E-2E77-41E6-782B-BF80B7DDC74E}"/>
              </a:ext>
            </a:extLst>
          </p:cNvPr>
          <p:cNvSpPr/>
          <p:nvPr/>
        </p:nvSpPr>
        <p:spPr>
          <a:xfrm>
            <a:off x="-1" y="0"/>
            <a:ext cx="516825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SELECT</a:t>
            </a:r>
          </a:p>
          <a:p>
            <a:pPr algn="ctr"/>
            <a:r>
              <a:rPr lang="en-US" altLang="ko-KR" sz="4800" dirty="0"/>
              <a:t>-</a:t>
            </a:r>
            <a:r>
              <a:rPr lang="ko-KR" altLang="en-US" sz="4800" dirty="0"/>
              <a:t>연산</a:t>
            </a:r>
            <a:r>
              <a:rPr lang="en-US" altLang="ko-KR" sz="4800" dirty="0"/>
              <a:t>&amp;</a:t>
            </a:r>
            <a:r>
              <a:rPr lang="ko-KR" altLang="en-US" sz="4800" dirty="0"/>
              <a:t>함수</a:t>
            </a:r>
            <a:r>
              <a:rPr lang="en-US" altLang="ko-KR" sz="4800" dirty="0"/>
              <a:t>-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28E00-6A4D-FEC0-BDF2-F6A338149D5B}"/>
              </a:ext>
            </a:extLst>
          </p:cNvPr>
          <p:cNvSpPr txBox="1"/>
          <p:nvPr/>
        </p:nvSpPr>
        <p:spPr>
          <a:xfrm>
            <a:off x="-1" y="6488668"/>
            <a:ext cx="1471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강사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강태우</a:t>
            </a:r>
          </a:p>
        </p:txBody>
      </p:sp>
    </p:spTree>
    <p:extLst>
      <p:ext uri="{BB962C8B-B14F-4D97-AF65-F5344CB8AC3E}">
        <p14:creationId xmlns:p14="http://schemas.microsoft.com/office/powerpoint/2010/main" val="108196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1. SELECT</a:t>
            </a:r>
            <a:r>
              <a:rPr lang="ko-KR" altLang="en-US" b="1" dirty="0"/>
              <a:t>에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사용하기 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1080371" y="1788169"/>
            <a:ext cx="4038260" cy="229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SELECT PRD_ID </a:t>
            </a:r>
          </a:p>
          <a:p>
            <a:pPr algn="l"/>
            <a:r>
              <a:rPr lang="en-US" altLang="ko-KR" b="1" dirty="0"/>
              <a:t>        , </a:t>
            </a:r>
            <a:r>
              <a:rPr lang="ko-KR" altLang="en-US" b="1" dirty="0"/>
              <a:t> </a:t>
            </a:r>
            <a:r>
              <a:rPr lang="en-US" altLang="ko-KR" b="1" dirty="0"/>
              <a:t>PRD_NAME</a:t>
            </a:r>
          </a:p>
          <a:p>
            <a:pPr algn="l"/>
            <a:r>
              <a:rPr lang="ko-KR" altLang="en-US" b="1" dirty="0"/>
              <a:t>        </a:t>
            </a:r>
            <a:r>
              <a:rPr lang="en-US" altLang="ko-KR" b="1" dirty="0"/>
              <a:t>,  PRD_PRICE </a:t>
            </a:r>
          </a:p>
          <a:p>
            <a:pPr algn="l"/>
            <a:r>
              <a:rPr lang="en-US" altLang="ko-KR" b="1" dirty="0"/>
              <a:t>        ,  </a:t>
            </a:r>
            <a:r>
              <a:rPr lang="en-US" altLang="ko-KR" b="1" dirty="0">
                <a:solidFill>
                  <a:srgbClr val="FF0000"/>
                </a:solidFill>
              </a:rPr>
              <a:t>10 </a:t>
            </a:r>
          </a:p>
          <a:p>
            <a:pPr algn="l"/>
            <a:r>
              <a:rPr lang="en-US" altLang="ko-KR" b="1" dirty="0"/>
              <a:t> FROM TB_PRD;  </a:t>
            </a:r>
          </a:p>
        </p:txBody>
      </p:sp>
      <p:pic>
        <p:nvPicPr>
          <p:cNvPr id="6" name="그래픽 5" descr="혼란스러운 사람 윤곽선">
            <a:extLst>
              <a:ext uri="{FF2B5EF4-FFF2-40B4-BE49-F238E27FC236}">
                <a16:creationId xmlns:a16="http://schemas.microsoft.com/office/drawing/2014/main" id="{85CEC32B-2A6C-04DD-8915-7749EBDA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7325" y="4373181"/>
            <a:ext cx="1456877" cy="1456877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166AA51A-206F-0F25-63D2-7934C97D815E}"/>
              </a:ext>
            </a:extLst>
          </p:cNvPr>
          <p:cNvSpPr/>
          <p:nvPr/>
        </p:nvSpPr>
        <p:spPr>
          <a:xfrm>
            <a:off x="5410711" y="1826873"/>
            <a:ext cx="5486628" cy="1928917"/>
          </a:xfrm>
          <a:prstGeom prst="wedgeRectCallout">
            <a:avLst>
              <a:gd name="adj1" fmla="val 32920"/>
              <a:gd name="adj2" fmla="val 763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TB_PRD </a:t>
            </a:r>
            <a:r>
              <a:rPr lang="ko-KR" altLang="en-US" dirty="0"/>
              <a:t>테이블에 있는 컬럼이 아니라 </a:t>
            </a:r>
            <a:endParaRPr lang="en-US" altLang="ko-KR" dirty="0"/>
          </a:p>
          <a:p>
            <a:pPr algn="ctr"/>
            <a:r>
              <a:rPr lang="ko-KR" altLang="en-US" dirty="0"/>
              <a:t>숫자형 </a:t>
            </a:r>
            <a:r>
              <a:rPr lang="ko-KR" altLang="en-US" dirty="0" err="1"/>
              <a:t>리터럴</a:t>
            </a:r>
            <a:r>
              <a:rPr lang="en-US" altLang="ko-KR" dirty="0"/>
              <a:t>(10) </a:t>
            </a:r>
            <a:r>
              <a:rPr lang="ko-KR" altLang="en-US" dirty="0"/>
              <a:t>을 </a:t>
            </a:r>
            <a:r>
              <a:rPr lang="en-US" altLang="ko-KR" dirty="0"/>
              <a:t>SELECT </a:t>
            </a:r>
            <a:r>
              <a:rPr lang="ko-KR" altLang="en-US" dirty="0"/>
              <a:t>에 입력하면</a:t>
            </a:r>
            <a:endParaRPr lang="en-US" altLang="ko-KR" dirty="0"/>
          </a:p>
          <a:p>
            <a:pPr algn="ctr"/>
            <a:r>
              <a:rPr lang="ko-KR" altLang="en-US" dirty="0"/>
              <a:t>어떻게 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662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1. SELECT</a:t>
            </a:r>
            <a:r>
              <a:rPr lang="ko-KR" altLang="en-US" b="1" dirty="0"/>
              <a:t>에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사용하기 </a:t>
            </a:r>
            <a:endParaRPr lang="en-US" altLang="ko-KR" b="1" dirty="0"/>
          </a:p>
        </p:txBody>
      </p:sp>
      <p:pic>
        <p:nvPicPr>
          <p:cNvPr id="6" name="그래픽 5" descr="혼란스러운 사람 윤곽선">
            <a:extLst>
              <a:ext uri="{FF2B5EF4-FFF2-40B4-BE49-F238E27FC236}">
                <a16:creationId xmlns:a16="http://schemas.microsoft.com/office/drawing/2014/main" id="{85CEC32B-2A6C-04DD-8915-7749EBDA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3971" y="4092602"/>
            <a:ext cx="1456877" cy="1456877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166AA51A-206F-0F25-63D2-7934C97D815E}"/>
              </a:ext>
            </a:extLst>
          </p:cNvPr>
          <p:cNvSpPr/>
          <p:nvPr/>
        </p:nvSpPr>
        <p:spPr>
          <a:xfrm>
            <a:off x="8197044" y="1507615"/>
            <a:ext cx="3523901" cy="1928917"/>
          </a:xfrm>
          <a:prstGeom prst="wedgeRectCallout">
            <a:avLst>
              <a:gd name="adj1" fmla="val 28212"/>
              <a:gd name="adj2" fmla="val 773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정답 </a:t>
            </a:r>
            <a:r>
              <a:rPr lang="en-US" altLang="ko-KR" sz="1400" b="1" dirty="0"/>
              <a:t>: 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en-US" altLang="ko-KR" sz="1400" b="1" dirty="0"/>
              <a:t>TB_PRD </a:t>
            </a:r>
            <a:r>
              <a:rPr lang="ko-KR" altLang="en-US" sz="1400" b="1" dirty="0"/>
              <a:t>테이블에서 출력될 </a:t>
            </a:r>
            <a:r>
              <a:rPr lang="ko-KR" altLang="en-US" sz="1400" b="1" dirty="0" err="1"/>
              <a:t>튜플</a:t>
            </a:r>
            <a:r>
              <a:rPr lang="ko-KR" altLang="en-US" sz="1400" b="1" dirty="0"/>
              <a:t> 수 만큼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똑같은 값이 반복 출력됩니다</a:t>
            </a:r>
            <a:r>
              <a:rPr lang="en-US" altLang="ko-KR" sz="1400" b="1" dirty="0"/>
              <a:t>. 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왜냐면 행</a:t>
            </a:r>
            <a:r>
              <a:rPr lang="en-US" altLang="ko-KR" sz="1400" b="1" dirty="0"/>
              <a:t>X</a:t>
            </a:r>
            <a:r>
              <a:rPr lang="ko-KR" altLang="en-US" sz="1400" b="1" dirty="0"/>
              <a:t>열 형태를 맞춰야 </a:t>
            </a:r>
            <a:r>
              <a:rPr lang="ko-KR" altLang="en-US" sz="1400" b="1" dirty="0" err="1"/>
              <a:t>해서욤</a:t>
            </a:r>
            <a:endParaRPr lang="ko-KR" altLang="en-US" sz="1400" b="1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0C337A4-E39E-8CB6-88B6-5387240A1CA9}"/>
              </a:ext>
            </a:extLst>
          </p:cNvPr>
          <p:cNvSpPr txBox="1">
            <a:spLocks/>
          </p:cNvSpPr>
          <p:nvPr/>
        </p:nvSpPr>
        <p:spPr>
          <a:xfrm>
            <a:off x="1101152" y="1507615"/>
            <a:ext cx="4038260" cy="229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SELECT PRD_ID </a:t>
            </a:r>
          </a:p>
          <a:p>
            <a:pPr algn="l"/>
            <a:r>
              <a:rPr lang="en-US" altLang="ko-KR" b="1" dirty="0"/>
              <a:t>        , </a:t>
            </a:r>
            <a:r>
              <a:rPr lang="ko-KR" altLang="en-US" b="1" dirty="0"/>
              <a:t> </a:t>
            </a:r>
            <a:r>
              <a:rPr lang="en-US" altLang="ko-KR" b="1" dirty="0"/>
              <a:t>PRD_NAME</a:t>
            </a:r>
          </a:p>
          <a:p>
            <a:pPr algn="l"/>
            <a:r>
              <a:rPr lang="ko-KR" altLang="en-US" b="1" dirty="0"/>
              <a:t>        </a:t>
            </a:r>
            <a:r>
              <a:rPr lang="en-US" altLang="ko-KR" b="1" dirty="0"/>
              <a:t>,  PRD_PRICE </a:t>
            </a:r>
          </a:p>
          <a:p>
            <a:pPr algn="l"/>
            <a:r>
              <a:rPr lang="en-US" altLang="ko-KR" b="1" dirty="0"/>
              <a:t>        ,  </a:t>
            </a:r>
            <a:r>
              <a:rPr lang="en-US" altLang="ko-KR" b="1" dirty="0">
                <a:solidFill>
                  <a:srgbClr val="FF0000"/>
                </a:solidFill>
              </a:rPr>
              <a:t>10 </a:t>
            </a:r>
          </a:p>
          <a:p>
            <a:pPr algn="l"/>
            <a:r>
              <a:rPr lang="en-US" altLang="ko-KR" b="1" dirty="0"/>
              <a:t> FROM TB_PRD;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814C7F-71A7-9DB6-1A61-BB8A60A6E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103" y="1474247"/>
            <a:ext cx="3448645" cy="46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62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1. SELECT</a:t>
            </a:r>
            <a:r>
              <a:rPr lang="ko-KR" altLang="en-US" b="1" dirty="0"/>
              <a:t>에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사용하기 </a:t>
            </a:r>
            <a:endParaRPr lang="en-US" altLang="ko-KR" b="1" dirty="0"/>
          </a:p>
        </p:txBody>
      </p:sp>
      <p:pic>
        <p:nvPicPr>
          <p:cNvPr id="6" name="그래픽 5" descr="혼란스러운 사람 윤곽선">
            <a:extLst>
              <a:ext uri="{FF2B5EF4-FFF2-40B4-BE49-F238E27FC236}">
                <a16:creationId xmlns:a16="http://schemas.microsoft.com/office/drawing/2014/main" id="{85CEC32B-2A6C-04DD-8915-7749EBDA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0177" y="4016530"/>
            <a:ext cx="1456877" cy="1456877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166AA51A-206F-0F25-63D2-7934C97D815E}"/>
              </a:ext>
            </a:extLst>
          </p:cNvPr>
          <p:cNvSpPr/>
          <p:nvPr/>
        </p:nvSpPr>
        <p:spPr>
          <a:xfrm>
            <a:off x="8559273" y="1972123"/>
            <a:ext cx="3307146" cy="1456877"/>
          </a:xfrm>
          <a:prstGeom prst="wedgeRectCallout">
            <a:avLst>
              <a:gd name="adj1" fmla="val 22045"/>
              <a:gd name="adj2" fmla="val 79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또한 </a:t>
            </a:r>
            <a:r>
              <a:rPr lang="ko-KR" altLang="en-US" b="1" dirty="0" err="1"/>
              <a:t>리터럴에도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AS(</a:t>
            </a:r>
            <a:r>
              <a:rPr lang="ko-KR" altLang="en-US" b="1" dirty="0"/>
              <a:t>별칭</a:t>
            </a:r>
            <a:r>
              <a:rPr lang="en-US" altLang="ko-KR" b="1" dirty="0"/>
              <a:t>)</a:t>
            </a:r>
            <a:r>
              <a:rPr lang="ko-KR" altLang="en-US" b="1" dirty="0"/>
              <a:t>를 부여 가능합니다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9EAF4D3-5EA3-AA08-4EC4-2E2048382C24}"/>
              </a:ext>
            </a:extLst>
          </p:cNvPr>
          <p:cNvSpPr txBox="1">
            <a:spLocks/>
          </p:cNvSpPr>
          <p:nvPr/>
        </p:nvSpPr>
        <p:spPr>
          <a:xfrm>
            <a:off x="1101152" y="1507615"/>
            <a:ext cx="4038260" cy="229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SELECT PRD_ID </a:t>
            </a:r>
          </a:p>
          <a:p>
            <a:pPr algn="l"/>
            <a:r>
              <a:rPr lang="en-US" altLang="ko-KR" b="1" dirty="0"/>
              <a:t>        , </a:t>
            </a:r>
            <a:r>
              <a:rPr lang="ko-KR" altLang="en-US" b="1" dirty="0"/>
              <a:t> </a:t>
            </a:r>
            <a:r>
              <a:rPr lang="en-US" altLang="ko-KR" b="1" dirty="0"/>
              <a:t>PRD_NAME</a:t>
            </a:r>
          </a:p>
          <a:p>
            <a:pPr algn="l"/>
            <a:r>
              <a:rPr lang="ko-KR" altLang="en-US" b="1" dirty="0"/>
              <a:t>        </a:t>
            </a:r>
            <a:r>
              <a:rPr lang="en-US" altLang="ko-KR" b="1" dirty="0"/>
              <a:t>,  PRD_PRICE </a:t>
            </a:r>
          </a:p>
          <a:p>
            <a:pPr algn="l"/>
            <a:r>
              <a:rPr lang="en-US" altLang="ko-KR" b="1" dirty="0"/>
              <a:t>        ,  </a:t>
            </a:r>
            <a:r>
              <a:rPr lang="en-US" altLang="ko-KR" b="1" dirty="0">
                <a:solidFill>
                  <a:srgbClr val="FF0000"/>
                </a:solidFill>
              </a:rPr>
              <a:t>10 AS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리터럴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r>
              <a:rPr lang="en-US" altLang="ko-KR" b="1" dirty="0"/>
              <a:t> FROM TB_PRD;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B5B172-8CE7-38FF-EF51-88B425B1D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81" y="1507615"/>
            <a:ext cx="3212457" cy="413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10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SELECT </a:t>
            </a:r>
            <a:r>
              <a:rPr lang="ko-KR" altLang="en-US" b="1" dirty="0"/>
              <a:t>에서 사칙연산하기</a:t>
            </a:r>
            <a:endParaRPr lang="en-US" altLang="ko-KR" b="1" dirty="0"/>
          </a:p>
        </p:txBody>
      </p:sp>
      <p:pic>
        <p:nvPicPr>
          <p:cNvPr id="6" name="그래픽 5" descr="혼란스러운 사람 윤곽선">
            <a:extLst>
              <a:ext uri="{FF2B5EF4-FFF2-40B4-BE49-F238E27FC236}">
                <a16:creationId xmlns:a16="http://schemas.microsoft.com/office/drawing/2014/main" id="{85CEC32B-2A6C-04DD-8915-7749EBDA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1093" y="4390730"/>
            <a:ext cx="1456877" cy="1456877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166AA51A-206F-0F25-63D2-7934C97D815E}"/>
              </a:ext>
            </a:extLst>
          </p:cNvPr>
          <p:cNvSpPr/>
          <p:nvPr/>
        </p:nvSpPr>
        <p:spPr>
          <a:xfrm>
            <a:off x="5845791" y="2257949"/>
            <a:ext cx="5403980" cy="1593953"/>
          </a:xfrm>
          <a:prstGeom prst="wedgeRectCallout">
            <a:avLst>
              <a:gd name="adj1" fmla="val 27416"/>
              <a:gd name="adj2" fmla="val 793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이번에는 </a:t>
            </a:r>
            <a:r>
              <a:rPr lang="en-US" altLang="ko-KR" b="1" dirty="0"/>
              <a:t>SELECT</a:t>
            </a:r>
            <a:r>
              <a:rPr lang="ko-KR" altLang="en-US" b="1" dirty="0"/>
              <a:t> 에서 사칙연산을 해보겠습니다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PRD_PRICE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상품가격</a:t>
            </a:r>
            <a:r>
              <a:rPr lang="en-US" altLang="ko-KR" b="1" dirty="0"/>
              <a:t>) </a:t>
            </a:r>
            <a:r>
              <a:rPr lang="ko-KR" altLang="en-US" b="1" dirty="0"/>
              <a:t>이라는 컬럼에 </a:t>
            </a:r>
            <a:r>
              <a:rPr lang="en-US" altLang="ko-KR" b="1" dirty="0"/>
              <a:t>5000 </a:t>
            </a:r>
            <a:r>
              <a:rPr lang="ko-KR" altLang="en-US" b="1" dirty="0"/>
              <a:t>을 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더해보면</a:t>
            </a:r>
            <a:r>
              <a:rPr lang="en-US" altLang="ko-KR" b="1" dirty="0"/>
              <a:t>(+)</a:t>
            </a:r>
            <a:r>
              <a:rPr lang="ko-KR" altLang="en-US" b="1" dirty="0"/>
              <a:t> 어떻게 될까요</a:t>
            </a:r>
            <a:r>
              <a:rPr lang="en-US" altLang="ko-KR" b="1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6408F5-BD80-BDFF-BB4A-CAEDAE34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29" y="2116519"/>
            <a:ext cx="4467849" cy="27912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E268A2-B976-E8FA-AC90-B147FB539C24}"/>
              </a:ext>
            </a:extLst>
          </p:cNvPr>
          <p:cNvSpPr/>
          <p:nvPr/>
        </p:nvSpPr>
        <p:spPr>
          <a:xfrm>
            <a:off x="2162952" y="3978637"/>
            <a:ext cx="3167584" cy="531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0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5EE48FA-6D08-F157-2433-B62BB2524C7B}"/>
              </a:ext>
            </a:extLst>
          </p:cNvPr>
          <p:cNvSpPr txBox="1">
            <a:spLocks/>
          </p:cNvSpPr>
          <p:nvPr/>
        </p:nvSpPr>
        <p:spPr>
          <a:xfrm>
            <a:off x="3838671" y="467861"/>
            <a:ext cx="4514658" cy="70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 SQL </a:t>
            </a:r>
            <a:r>
              <a:rPr lang="ko-KR" altLang="en-US" b="1" dirty="0"/>
              <a:t>문법의 종류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863A6-F21B-FFA8-E3CD-9D61018DC6A3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b="1" dirty="0"/>
              <a:t>SQL </a:t>
            </a:r>
            <a:r>
              <a:rPr lang="ko-KR" altLang="en-US" b="1" dirty="0"/>
              <a:t>의미와 종류</a:t>
            </a:r>
            <a:endParaRPr lang="en-US" altLang="ko-KR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F91F9F-8109-0CA1-51B5-3DE8935CCD1A}"/>
              </a:ext>
            </a:extLst>
          </p:cNvPr>
          <p:cNvSpPr/>
          <p:nvPr/>
        </p:nvSpPr>
        <p:spPr>
          <a:xfrm>
            <a:off x="1223821" y="1481835"/>
            <a:ext cx="1857981" cy="1857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SELECT</a:t>
            </a:r>
            <a:endParaRPr lang="ko-KR" altLang="en-US" sz="24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FA04A3-BAA4-853D-E9F1-39BA3025796E}"/>
              </a:ext>
            </a:extLst>
          </p:cNvPr>
          <p:cNvSpPr/>
          <p:nvPr/>
        </p:nvSpPr>
        <p:spPr>
          <a:xfrm>
            <a:off x="6892942" y="4174268"/>
            <a:ext cx="1857981" cy="18579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DCL</a:t>
            </a:r>
            <a:endParaRPr lang="ko-KR" altLang="en-US" sz="24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CDB937F-77C1-CB55-FAEE-C10F72311B53}"/>
              </a:ext>
            </a:extLst>
          </p:cNvPr>
          <p:cNvSpPr/>
          <p:nvPr/>
        </p:nvSpPr>
        <p:spPr>
          <a:xfrm>
            <a:off x="3044587" y="4168212"/>
            <a:ext cx="1857981" cy="18579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TCL</a:t>
            </a:r>
            <a:endParaRPr lang="ko-KR" altLang="en-US" sz="24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2D010E-F331-98DB-01DC-48D886D914FB}"/>
              </a:ext>
            </a:extLst>
          </p:cNvPr>
          <p:cNvSpPr/>
          <p:nvPr/>
        </p:nvSpPr>
        <p:spPr>
          <a:xfrm>
            <a:off x="8931583" y="1374998"/>
            <a:ext cx="1857981" cy="18579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DDL</a:t>
            </a:r>
            <a:endParaRPr lang="ko-KR" altLang="en-US" sz="2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BA06ED9-14B8-0855-5F21-5E1EBD310004}"/>
              </a:ext>
            </a:extLst>
          </p:cNvPr>
          <p:cNvSpPr/>
          <p:nvPr/>
        </p:nvSpPr>
        <p:spPr>
          <a:xfrm>
            <a:off x="5021665" y="1421275"/>
            <a:ext cx="1857981" cy="18579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DML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59844-9F42-B8A5-E2B9-23AC5747E0D0}"/>
              </a:ext>
            </a:extLst>
          </p:cNvPr>
          <p:cNvSpPr txBox="1"/>
          <p:nvPr/>
        </p:nvSpPr>
        <p:spPr>
          <a:xfrm>
            <a:off x="1169823" y="3391048"/>
            <a:ext cx="2239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/>
              <a:t>테이블에서 원하는 </a:t>
            </a:r>
            <a:endParaRPr lang="en-US" altLang="ko-KR" b="1" dirty="0"/>
          </a:p>
          <a:p>
            <a:pPr latinLnBrk="1"/>
            <a:r>
              <a:rPr lang="ko-KR" altLang="en-US" b="1" dirty="0"/>
              <a:t>데이터를 조회한다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2BF466-87A5-0D00-F988-5A710F25D224}"/>
              </a:ext>
            </a:extLst>
          </p:cNvPr>
          <p:cNvSpPr txBox="1"/>
          <p:nvPr/>
        </p:nvSpPr>
        <p:spPr>
          <a:xfrm>
            <a:off x="4778260" y="3376458"/>
            <a:ext cx="2344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테이블에 데이터를 </a:t>
            </a:r>
            <a:endParaRPr lang="en-US" altLang="ko-KR" b="1" dirty="0"/>
          </a:p>
          <a:p>
            <a:r>
              <a:rPr lang="ko-KR" altLang="en-US" b="1" dirty="0"/>
              <a:t>입력</a:t>
            </a:r>
            <a:r>
              <a:rPr lang="en-US" altLang="ko-KR" b="1" dirty="0"/>
              <a:t>/</a:t>
            </a:r>
            <a:r>
              <a:rPr lang="ko-KR" altLang="en-US" b="1" dirty="0"/>
              <a:t>삭제</a:t>
            </a:r>
            <a:r>
              <a:rPr lang="en-US" altLang="ko-KR" b="1" dirty="0"/>
              <a:t>/</a:t>
            </a:r>
            <a:r>
              <a:rPr lang="ko-KR" altLang="en-US" b="1" dirty="0"/>
              <a:t>수정한다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F670CF-4D5B-22F5-A204-4CB9CD28E4FF}"/>
              </a:ext>
            </a:extLst>
          </p:cNvPr>
          <p:cNvSpPr txBox="1"/>
          <p:nvPr/>
        </p:nvSpPr>
        <p:spPr>
          <a:xfrm>
            <a:off x="8298830" y="3370856"/>
            <a:ext cx="3123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/>
              <a:t>테이블 같은 데이터 저장소 </a:t>
            </a:r>
            <a:endParaRPr lang="en-US" altLang="ko-KR" b="1" dirty="0"/>
          </a:p>
          <a:p>
            <a:pPr latinLnBrk="1"/>
            <a:r>
              <a:rPr lang="ko-KR" altLang="en-US" b="1" dirty="0"/>
              <a:t>객체를 만들거나 수정한다</a:t>
            </a:r>
            <a:r>
              <a:rPr lang="en-US" altLang="ko-KR" b="1" dirty="0"/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CB3A38-F565-A9F4-723D-643F7B8C8A1C}"/>
              </a:ext>
            </a:extLst>
          </p:cNvPr>
          <p:cNvSpPr txBox="1"/>
          <p:nvPr/>
        </p:nvSpPr>
        <p:spPr>
          <a:xfrm>
            <a:off x="2778223" y="6205473"/>
            <a:ext cx="2460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/>
              <a:t>트랜잭션을 제어한다</a:t>
            </a:r>
            <a:r>
              <a:rPr lang="en-US" altLang="ko-KR" b="1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768EC9-CECF-D20D-809F-C02D3CE7E032}"/>
              </a:ext>
            </a:extLst>
          </p:cNvPr>
          <p:cNvSpPr txBox="1"/>
          <p:nvPr/>
        </p:nvSpPr>
        <p:spPr>
          <a:xfrm>
            <a:off x="6550380" y="6211529"/>
            <a:ext cx="285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/>
              <a:t>객체에 권한을 부여한다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093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SELECT </a:t>
            </a:r>
            <a:r>
              <a:rPr lang="ko-KR" altLang="en-US" b="1" dirty="0"/>
              <a:t>에서 사칙연산하기</a:t>
            </a:r>
            <a:endParaRPr lang="en-US" altLang="ko-KR" b="1" dirty="0"/>
          </a:p>
        </p:txBody>
      </p:sp>
      <p:pic>
        <p:nvPicPr>
          <p:cNvPr id="6" name="그래픽 5" descr="혼란스러운 사람 윤곽선">
            <a:extLst>
              <a:ext uri="{FF2B5EF4-FFF2-40B4-BE49-F238E27FC236}">
                <a16:creationId xmlns:a16="http://schemas.microsoft.com/office/drawing/2014/main" id="{85CEC32B-2A6C-04DD-8915-7749EBDA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2138" y="3980109"/>
            <a:ext cx="1456877" cy="1456877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166AA51A-206F-0F25-63D2-7934C97D815E}"/>
              </a:ext>
            </a:extLst>
          </p:cNvPr>
          <p:cNvSpPr/>
          <p:nvPr/>
        </p:nvSpPr>
        <p:spPr>
          <a:xfrm>
            <a:off x="8368489" y="2076715"/>
            <a:ext cx="3339870" cy="1593953"/>
          </a:xfrm>
          <a:prstGeom prst="wedgeRectCallout">
            <a:avLst>
              <a:gd name="adj1" fmla="val 28640"/>
              <a:gd name="adj2" fmla="val 804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각각의 </a:t>
            </a:r>
            <a:r>
              <a:rPr lang="ko-KR" altLang="en-US" sz="1400" b="1" dirty="0" err="1"/>
              <a:t>튜플에</a:t>
            </a:r>
            <a:r>
              <a:rPr lang="ko-KR" altLang="en-US" sz="1400" b="1" dirty="0"/>
              <a:t> 있는 </a:t>
            </a:r>
            <a:r>
              <a:rPr lang="en-US" altLang="ko-KR" sz="1400" b="1" dirty="0"/>
              <a:t>PRD_PRICE </a:t>
            </a:r>
            <a:r>
              <a:rPr lang="ko-KR" altLang="en-US" sz="1400" b="1" dirty="0"/>
              <a:t>컬럼에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en-US" altLang="ko-KR" sz="1400" b="1" dirty="0"/>
              <a:t>5000</a:t>
            </a:r>
            <a:r>
              <a:rPr lang="ko-KR" altLang="en-US" sz="1400" b="1" dirty="0"/>
              <a:t>이 더해진 결과물이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새롭게 출력이 되었습니다</a:t>
            </a:r>
            <a:r>
              <a:rPr lang="en-US" altLang="ko-KR" sz="14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FEEA79-D11B-636B-4100-D9CF4C9F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41" y="2406771"/>
            <a:ext cx="2975945" cy="1859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E95742-4720-EE52-9E15-5C0C083A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12" y="1383801"/>
            <a:ext cx="4316157" cy="40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30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SELECT </a:t>
            </a:r>
            <a:r>
              <a:rPr lang="ko-KR" altLang="en-US" b="1" dirty="0"/>
              <a:t>에서 사칙연산하기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670095" y="976252"/>
            <a:ext cx="10851810" cy="2614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문제 </a:t>
            </a:r>
            <a:r>
              <a:rPr lang="en-US" altLang="ko-KR" b="1" dirty="0"/>
              <a:t>) </a:t>
            </a:r>
          </a:p>
          <a:p>
            <a:pPr algn="l"/>
            <a:endParaRPr lang="en-US" altLang="ko-KR" b="1" dirty="0"/>
          </a:p>
          <a:p>
            <a:pPr algn="l"/>
            <a:r>
              <a:rPr lang="ko-KR" altLang="en-US" sz="1800" b="1" dirty="0"/>
              <a:t>상품 가격의 </a:t>
            </a:r>
            <a:r>
              <a:rPr lang="en-US" altLang="ko-KR" sz="1800" b="1" dirty="0"/>
              <a:t>VAT (10%) </a:t>
            </a:r>
            <a:r>
              <a:rPr lang="ko-KR" altLang="en-US" sz="1800" b="1" dirty="0"/>
              <a:t>를 적용한 가격을 출력해야 합니다</a:t>
            </a:r>
            <a:r>
              <a:rPr lang="en-US" altLang="ko-KR" sz="1800" b="1" dirty="0"/>
              <a:t>. </a:t>
            </a:r>
          </a:p>
          <a:p>
            <a:pPr algn="l"/>
            <a:r>
              <a:rPr lang="ko-KR" altLang="en-US" sz="1800" b="1" dirty="0"/>
              <a:t>기존 상품 가격의 </a:t>
            </a:r>
            <a:r>
              <a:rPr lang="en-US" altLang="ko-KR" sz="1800" b="1" dirty="0"/>
              <a:t>10% </a:t>
            </a:r>
            <a:r>
              <a:rPr lang="ko-KR" altLang="en-US" sz="1800" b="1" dirty="0"/>
              <a:t>의 값을 표현해 부가가치세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라는 명칭을 </a:t>
            </a:r>
            <a:r>
              <a:rPr lang="en-US" altLang="ko-KR" sz="1800" b="1" dirty="0"/>
              <a:t>AS </a:t>
            </a:r>
            <a:r>
              <a:rPr lang="ko-KR" altLang="en-US" sz="1800" b="1" dirty="0"/>
              <a:t>로 부여하고 </a:t>
            </a:r>
            <a:r>
              <a:rPr lang="en-US" altLang="ko-KR" sz="1800" b="1" dirty="0"/>
              <a:t>, </a:t>
            </a:r>
          </a:p>
          <a:p>
            <a:pPr algn="l"/>
            <a:r>
              <a:rPr lang="ko-KR" altLang="en-US" sz="1800" b="1" dirty="0"/>
              <a:t>기존 상품 가격 </a:t>
            </a:r>
            <a:r>
              <a:rPr lang="en-US" altLang="ko-KR" sz="1800" b="1" dirty="0"/>
              <a:t>+ ( </a:t>
            </a:r>
            <a:r>
              <a:rPr lang="ko-KR" altLang="en-US" sz="1800" b="1" dirty="0"/>
              <a:t>기존 상품 가격의 </a:t>
            </a:r>
            <a:r>
              <a:rPr lang="en-US" altLang="ko-KR" sz="1800" b="1" dirty="0"/>
              <a:t>10% ) </a:t>
            </a:r>
            <a:r>
              <a:rPr lang="ko-KR" altLang="en-US" sz="1800" b="1" dirty="0"/>
              <a:t>의 값을 이용해서 판매가격 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이라는 이름으로 부여하세요</a:t>
            </a:r>
            <a:r>
              <a:rPr lang="en-US" altLang="ko-KR" sz="1800" b="1" dirty="0"/>
              <a:t>. </a:t>
            </a:r>
          </a:p>
          <a:p>
            <a:pPr algn="l"/>
            <a:r>
              <a:rPr lang="en-US" altLang="ko-KR" sz="1100" b="1" dirty="0"/>
              <a:t>(</a:t>
            </a:r>
            <a:r>
              <a:rPr lang="ko-KR" altLang="en-US" sz="1100" b="1" dirty="0"/>
              <a:t>오른쪽 테이블처럼 결과가 나와야 합니다</a:t>
            </a:r>
            <a:r>
              <a:rPr lang="en-US" altLang="ko-KR" sz="1100" b="1" dirty="0"/>
              <a:t>)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0D0CE7-CC10-0671-70D2-C902130D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73" y="2899064"/>
            <a:ext cx="5952378" cy="3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9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SELECT </a:t>
            </a:r>
            <a:r>
              <a:rPr lang="ko-KR" altLang="en-US" b="1" dirty="0"/>
              <a:t>에서 사칙연산하기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EC1D0-C390-F460-7D40-F18C650AE4BC}"/>
              </a:ext>
            </a:extLst>
          </p:cNvPr>
          <p:cNvSpPr txBox="1"/>
          <p:nvPr/>
        </p:nvSpPr>
        <p:spPr>
          <a:xfrm>
            <a:off x="670095" y="3791365"/>
            <a:ext cx="655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정답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047E3A8-EB49-902B-363E-A41506A39D43}"/>
              </a:ext>
            </a:extLst>
          </p:cNvPr>
          <p:cNvSpPr txBox="1">
            <a:spLocks/>
          </p:cNvSpPr>
          <p:nvPr/>
        </p:nvSpPr>
        <p:spPr>
          <a:xfrm>
            <a:off x="670095" y="976252"/>
            <a:ext cx="10851810" cy="2614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문제 </a:t>
            </a:r>
            <a:r>
              <a:rPr lang="en-US" altLang="ko-KR" b="1" dirty="0"/>
              <a:t>) </a:t>
            </a:r>
          </a:p>
          <a:p>
            <a:pPr algn="l"/>
            <a:endParaRPr lang="en-US" altLang="ko-KR" b="1" dirty="0"/>
          </a:p>
          <a:p>
            <a:pPr algn="l"/>
            <a:r>
              <a:rPr lang="ko-KR" altLang="en-US" sz="1800" b="1" dirty="0"/>
              <a:t>상품 가격의 </a:t>
            </a:r>
            <a:r>
              <a:rPr lang="en-US" altLang="ko-KR" sz="1800" b="1" dirty="0"/>
              <a:t>VAT (10%) </a:t>
            </a:r>
            <a:r>
              <a:rPr lang="ko-KR" altLang="en-US" sz="1800" b="1" dirty="0"/>
              <a:t>를 적용한 가격을 출력해야 합니다</a:t>
            </a:r>
            <a:r>
              <a:rPr lang="en-US" altLang="ko-KR" sz="1800" b="1" dirty="0"/>
              <a:t>. </a:t>
            </a:r>
          </a:p>
          <a:p>
            <a:pPr algn="l"/>
            <a:r>
              <a:rPr lang="ko-KR" altLang="en-US" sz="1800" b="1" dirty="0"/>
              <a:t>기존 상품 가격의 </a:t>
            </a:r>
            <a:r>
              <a:rPr lang="en-US" altLang="ko-KR" sz="1800" b="1" dirty="0"/>
              <a:t>10% </a:t>
            </a:r>
            <a:r>
              <a:rPr lang="ko-KR" altLang="en-US" sz="1800" b="1" dirty="0"/>
              <a:t>의 값을 표현해 부가가치세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라는 명칭을 </a:t>
            </a:r>
            <a:r>
              <a:rPr lang="en-US" altLang="ko-KR" sz="1800" b="1" dirty="0"/>
              <a:t>AS </a:t>
            </a:r>
            <a:r>
              <a:rPr lang="ko-KR" altLang="en-US" sz="1800" b="1" dirty="0"/>
              <a:t>로 부여하고 </a:t>
            </a:r>
            <a:r>
              <a:rPr lang="en-US" altLang="ko-KR" sz="1800" b="1" dirty="0"/>
              <a:t>, </a:t>
            </a:r>
          </a:p>
          <a:p>
            <a:pPr algn="l"/>
            <a:r>
              <a:rPr lang="ko-KR" altLang="en-US" sz="1800" b="1" dirty="0"/>
              <a:t>기존 상품 가격 </a:t>
            </a:r>
            <a:r>
              <a:rPr lang="en-US" altLang="ko-KR" sz="1800" b="1" dirty="0"/>
              <a:t>+ ( </a:t>
            </a:r>
            <a:r>
              <a:rPr lang="ko-KR" altLang="en-US" sz="1800" b="1" dirty="0"/>
              <a:t>기존 상품 가격의 </a:t>
            </a:r>
            <a:r>
              <a:rPr lang="en-US" altLang="ko-KR" sz="1800" b="1" dirty="0"/>
              <a:t>10% ) </a:t>
            </a:r>
            <a:r>
              <a:rPr lang="ko-KR" altLang="en-US" sz="1800" b="1" dirty="0"/>
              <a:t>의 값을 이용해서 판매가격 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이라는 이름으로 부여하세요</a:t>
            </a:r>
            <a:r>
              <a:rPr lang="en-US" altLang="ko-KR" sz="1800" b="1" dirty="0"/>
              <a:t>. </a:t>
            </a:r>
          </a:p>
          <a:p>
            <a:pPr algn="l"/>
            <a:r>
              <a:rPr lang="en-US" altLang="ko-KR" sz="1100" b="1" dirty="0"/>
              <a:t>(</a:t>
            </a:r>
            <a:r>
              <a:rPr lang="ko-KR" altLang="en-US" sz="1100" b="1" dirty="0"/>
              <a:t>오른쪽 테이블처럼 결과가 나와야 합니다</a:t>
            </a:r>
            <a:r>
              <a:rPr lang="en-US" altLang="ko-KR" sz="1100" b="1" dirty="0"/>
              <a:t>)</a:t>
            </a:r>
            <a:endParaRPr lang="en-US" altLang="ko-KR" sz="16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AAD8B4-EC34-AC4D-209D-1209C4DE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73" y="2899064"/>
            <a:ext cx="5952378" cy="3739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C6B04C-BA4C-CCA2-BED9-FC96F714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95" y="4160696"/>
            <a:ext cx="5045536" cy="182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54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46492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3. SELECT </a:t>
            </a:r>
            <a:r>
              <a:rPr lang="ko-KR" altLang="en-US" b="1" dirty="0"/>
              <a:t>에서 연결</a:t>
            </a:r>
            <a:r>
              <a:rPr lang="en-US" altLang="ko-KR" b="1" dirty="0"/>
              <a:t>(||)</a:t>
            </a:r>
            <a:r>
              <a:rPr lang="ko-KR" altLang="en-US" b="1" dirty="0"/>
              <a:t>연산하기</a:t>
            </a:r>
            <a:endParaRPr lang="en-US" altLang="ko-KR" b="1" dirty="0"/>
          </a:p>
        </p:txBody>
      </p:sp>
      <p:pic>
        <p:nvPicPr>
          <p:cNvPr id="6" name="그래픽 5" descr="혼란스러운 사람 윤곽선">
            <a:extLst>
              <a:ext uri="{FF2B5EF4-FFF2-40B4-BE49-F238E27FC236}">
                <a16:creationId xmlns:a16="http://schemas.microsoft.com/office/drawing/2014/main" id="{3A6297AE-F888-4E4C-97CC-8FA8CD469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1982" y="4392098"/>
            <a:ext cx="1086748" cy="1086748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0AF8D8E-7E3B-41B4-18A8-7C09876F345E}"/>
              </a:ext>
            </a:extLst>
          </p:cNvPr>
          <p:cNvSpPr/>
          <p:nvPr/>
        </p:nvSpPr>
        <p:spPr>
          <a:xfrm>
            <a:off x="6096000" y="2841068"/>
            <a:ext cx="4896823" cy="1175864"/>
          </a:xfrm>
          <a:prstGeom prst="wedgeRectCallout">
            <a:avLst>
              <a:gd name="adj1" fmla="val 26946"/>
              <a:gd name="adj2" fmla="val 82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연결 연산</a:t>
            </a:r>
            <a:r>
              <a:rPr lang="en-US" altLang="ko-KR" dirty="0"/>
              <a:t>(||) </a:t>
            </a:r>
            <a:r>
              <a:rPr lang="ko-KR" altLang="en-US" dirty="0"/>
              <a:t>을 이용하면 </a:t>
            </a:r>
            <a:endParaRPr lang="en-US" altLang="ko-KR" dirty="0"/>
          </a:p>
          <a:p>
            <a:pPr algn="ctr"/>
            <a:r>
              <a:rPr lang="ko-KR" altLang="en-US" dirty="0"/>
              <a:t>각 </a:t>
            </a:r>
            <a:r>
              <a:rPr lang="ko-KR" altLang="en-US" dirty="0" err="1"/>
              <a:t>튜플을</a:t>
            </a:r>
            <a:r>
              <a:rPr lang="ko-KR" altLang="en-US" dirty="0"/>
              <a:t> 기준으로 </a:t>
            </a:r>
            <a:endParaRPr lang="en-US" altLang="ko-KR" dirty="0"/>
          </a:p>
          <a:p>
            <a:pPr algn="ctr"/>
            <a:r>
              <a:rPr lang="ko-KR" altLang="en-US" dirty="0"/>
              <a:t>컬럼과 </a:t>
            </a:r>
            <a:r>
              <a:rPr lang="ko-KR" altLang="en-US" dirty="0" err="1"/>
              <a:t>리터럴을</a:t>
            </a:r>
            <a:r>
              <a:rPr lang="ko-KR" altLang="en-US" dirty="0"/>
              <a:t> 조합해 연결할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722AF5-96F5-B3EC-E688-71921C59F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94" y="1529279"/>
            <a:ext cx="10879058" cy="8128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C7CF86-C8C3-59E9-52D6-A86F93B52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930" y="2841068"/>
            <a:ext cx="4199307" cy="29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9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1028104" y="970033"/>
            <a:ext cx="10851810" cy="134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문제 </a:t>
            </a:r>
            <a:r>
              <a:rPr lang="en-US" altLang="ko-KR" b="1" dirty="0"/>
              <a:t>) </a:t>
            </a:r>
          </a:p>
          <a:p>
            <a:pPr algn="l"/>
            <a:r>
              <a:rPr lang="ko-KR" altLang="en-US" b="1" dirty="0"/>
              <a:t>아래 결과와 같이 데이터를 출력해보세요</a:t>
            </a:r>
            <a:r>
              <a:rPr lang="en-US" altLang="ko-KR" b="1" dirty="0"/>
              <a:t>. (</a:t>
            </a:r>
            <a:r>
              <a:rPr lang="ko-KR" altLang="en-US" b="1" dirty="0"/>
              <a:t>연결 연산 활용</a:t>
            </a:r>
            <a:r>
              <a:rPr lang="en-US" altLang="ko-KR" b="1" dirty="0"/>
              <a:t>) </a:t>
            </a:r>
          </a:p>
          <a:p>
            <a:pPr algn="l"/>
            <a:r>
              <a:rPr lang="ko-KR" altLang="en-US" sz="1400" b="1" dirty="0"/>
              <a:t>힌트 </a:t>
            </a:r>
            <a:r>
              <a:rPr lang="en-US" altLang="ko-KR" sz="1400" b="1" dirty="0"/>
              <a:t>:  TB_MEMBER </a:t>
            </a:r>
            <a:r>
              <a:rPr lang="ko-KR" altLang="en-US" sz="1400" b="1" dirty="0"/>
              <a:t>테이블의 </a:t>
            </a:r>
            <a:r>
              <a:rPr lang="en-US" altLang="ko-KR" sz="1400" b="1" dirty="0"/>
              <a:t>MEMBER_ID 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PAY_CARD_NO</a:t>
            </a:r>
            <a:r>
              <a:rPr lang="ko-KR" altLang="en-US" sz="1400" b="1" dirty="0"/>
              <a:t> 컬럼 활용</a:t>
            </a:r>
            <a:endParaRPr lang="en-US" altLang="ko-KR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2548E-B05D-55AC-F4EF-413A0687EAF7}"/>
              </a:ext>
            </a:extLst>
          </p:cNvPr>
          <p:cNvSpPr txBox="1"/>
          <p:nvPr/>
        </p:nvSpPr>
        <p:spPr>
          <a:xfrm>
            <a:off x="98200" y="146492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3. SELECT </a:t>
            </a:r>
            <a:r>
              <a:rPr lang="ko-KR" altLang="en-US" b="1" dirty="0"/>
              <a:t>에서 연결</a:t>
            </a:r>
            <a:r>
              <a:rPr lang="en-US" altLang="ko-KR" b="1" dirty="0"/>
              <a:t>(||)</a:t>
            </a:r>
            <a:r>
              <a:rPr lang="ko-KR" altLang="en-US" b="1" dirty="0"/>
              <a:t>연산하기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3BB978-7A51-3EB8-4070-4EF5537F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31" y="2317173"/>
            <a:ext cx="9310851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25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720199" y="1427037"/>
            <a:ext cx="10851810" cy="134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답 </a:t>
            </a:r>
            <a:r>
              <a:rPr lang="en-US" altLang="ko-KR" b="1" dirty="0"/>
              <a:t>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2548E-B05D-55AC-F4EF-413A0687EAF7}"/>
              </a:ext>
            </a:extLst>
          </p:cNvPr>
          <p:cNvSpPr txBox="1"/>
          <p:nvPr/>
        </p:nvSpPr>
        <p:spPr>
          <a:xfrm>
            <a:off x="98200" y="146492"/>
            <a:ext cx="4038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3. SELECT </a:t>
            </a:r>
            <a:r>
              <a:rPr lang="ko-KR" altLang="en-US" b="1" dirty="0"/>
              <a:t>에서 연결</a:t>
            </a:r>
            <a:r>
              <a:rPr lang="en-US" altLang="ko-KR" b="1" dirty="0"/>
              <a:t>(||)</a:t>
            </a:r>
            <a:r>
              <a:rPr lang="ko-KR" altLang="en-US" b="1" dirty="0"/>
              <a:t>연산하기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4799CC-47C1-7A94-AA3C-B02D37C5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95" y="2100607"/>
            <a:ext cx="10952018" cy="10894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3BB978-7A51-3EB8-4070-4EF5537F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695" y="2774177"/>
            <a:ext cx="7584210" cy="3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1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508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663845" y="1517413"/>
            <a:ext cx="5432155" cy="64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/>
              <a:t>함수에 대해 알아봅시다</a:t>
            </a:r>
            <a:r>
              <a:rPr lang="en-US" altLang="ko-KR" sz="36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3F792-AB05-8C2C-DBC4-71A5ED645EA1}"/>
              </a:ext>
            </a:extLst>
          </p:cNvPr>
          <p:cNvSpPr txBox="1"/>
          <p:nvPr/>
        </p:nvSpPr>
        <p:spPr>
          <a:xfrm>
            <a:off x="954447" y="226263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함수는 입력 값을 넣어 특정한 기능을 통해 결과 값을 출력해줍니다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81318B-B415-B854-68D7-DF130B57DFE0}"/>
              </a:ext>
            </a:extLst>
          </p:cNvPr>
          <p:cNvSpPr/>
          <p:nvPr/>
        </p:nvSpPr>
        <p:spPr>
          <a:xfrm>
            <a:off x="4961342" y="3337226"/>
            <a:ext cx="2135825" cy="16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두 개의 값을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더하는 기능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/>
              <a:t>계산기의 </a:t>
            </a:r>
            <a:r>
              <a:rPr lang="en-US" altLang="ko-KR" sz="2000" b="1" dirty="0"/>
              <a:t>+ )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FA182-FB0A-4E21-98DC-15182EE39BD6}"/>
              </a:ext>
            </a:extLst>
          </p:cNvPr>
          <p:cNvSpPr txBox="1"/>
          <p:nvPr/>
        </p:nvSpPr>
        <p:spPr>
          <a:xfrm>
            <a:off x="2879338" y="3457162"/>
            <a:ext cx="43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0D242-0D52-A977-8BDE-CD1A150904BD}"/>
              </a:ext>
            </a:extLst>
          </p:cNvPr>
          <p:cNvSpPr txBox="1"/>
          <p:nvPr/>
        </p:nvSpPr>
        <p:spPr>
          <a:xfrm>
            <a:off x="2879338" y="4310109"/>
            <a:ext cx="63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10</a:t>
            </a:r>
            <a:endParaRPr lang="ko-KR" altLang="en-US" sz="2800" b="1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58A5680-6860-6970-CBE2-5A4F049E36DB}"/>
              </a:ext>
            </a:extLst>
          </p:cNvPr>
          <p:cNvSpPr/>
          <p:nvPr/>
        </p:nvSpPr>
        <p:spPr>
          <a:xfrm>
            <a:off x="3801524" y="3530491"/>
            <a:ext cx="631424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B61A2BB-8EDF-EDCC-25E4-B54422B3264F}"/>
              </a:ext>
            </a:extLst>
          </p:cNvPr>
          <p:cNvSpPr/>
          <p:nvPr/>
        </p:nvSpPr>
        <p:spPr>
          <a:xfrm>
            <a:off x="3801524" y="4383438"/>
            <a:ext cx="631424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4D6BAE-ED05-77F7-6A05-A8F01121B0AB}"/>
              </a:ext>
            </a:extLst>
          </p:cNvPr>
          <p:cNvSpPr/>
          <p:nvPr/>
        </p:nvSpPr>
        <p:spPr>
          <a:xfrm>
            <a:off x="7504732" y="3907052"/>
            <a:ext cx="631424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660FD-990E-120C-27B4-D56D18232DCD}"/>
              </a:ext>
            </a:extLst>
          </p:cNvPr>
          <p:cNvSpPr txBox="1"/>
          <p:nvPr/>
        </p:nvSpPr>
        <p:spPr>
          <a:xfrm>
            <a:off x="8224725" y="3790225"/>
            <a:ext cx="63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13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3FCF24-09F4-9067-2F59-5C041A1EDA4C}"/>
              </a:ext>
            </a:extLst>
          </p:cNvPr>
          <p:cNvSpPr txBox="1"/>
          <p:nvPr/>
        </p:nvSpPr>
        <p:spPr>
          <a:xfrm>
            <a:off x="2081315" y="5651024"/>
            <a:ext cx="789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계산기의 </a:t>
            </a:r>
            <a:r>
              <a:rPr lang="ko-KR" altLang="en-US" b="1" dirty="0">
                <a:solidFill>
                  <a:srgbClr val="FF0000"/>
                </a:solidFill>
              </a:rPr>
              <a:t>더하기기능</a:t>
            </a:r>
            <a:r>
              <a:rPr lang="ko-KR" altLang="en-US" b="1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두 개의 숫자를 </a:t>
            </a:r>
            <a:r>
              <a:rPr lang="ko-KR" altLang="en-US" b="1" dirty="0" err="1">
                <a:solidFill>
                  <a:srgbClr val="FF0000"/>
                </a:solidFill>
              </a:rPr>
              <a:t>입력</a:t>
            </a:r>
            <a:r>
              <a:rPr lang="ko-KR" altLang="en-US" b="1" dirty="0" err="1"/>
              <a:t>받아</a:t>
            </a:r>
            <a:r>
              <a:rPr lang="ko-KR" altLang="en-US" b="1" dirty="0"/>
              <a:t> 더한 </a:t>
            </a:r>
            <a:r>
              <a:rPr lang="ko-KR" altLang="en-US" b="1" dirty="0">
                <a:solidFill>
                  <a:srgbClr val="FF0000"/>
                </a:solidFill>
              </a:rPr>
              <a:t>결과를 출력</a:t>
            </a:r>
            <a:r>
              <a:rPr lang="ko-KR" altLang="en-US" b="1" dirty="0"/>
              <a:t>합니다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1849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663845" y="1517413"/>
            <a:ext cx="5432155" cy="64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/>
              <a:t>함수에 대해 알아봅시다</a:t>
            </a:r>
            <a:r>
              <a:rPr lang="en-US" altLang="ko-KR" sz="36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3F792-AB05-8C2C-DBC4-71A5ED645EA1}"/>
              </a:ext>
            </a:extLst>
          </p:cNvPr>
          <p:cNvSpPr txBox="1"/>
          <p:nvPr/>
        </p:nvSpPr>
        <p:spPr>
          <a:xfrm>
            <a:off x="954447" y="226263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함수는 입력 값을 넣어 특정한 기능을 통해 결과 값을 출력해줍니다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81318B-B415-B854-68D7-DF130B57DFE0}"/>
              </a:ext>
            </a:extLst>
          </p:cNvPr>
          <p:cNvSpPr/>
          <p:nvPr/>
        </p:nvSpPr>
        <p:spPr>
          <a:xfrm>
            <a:off x="4612047" y="3291060"/>
            <a:ext cx="2740975" cy="16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대문자를 소문자로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바꿔주는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FA182-FB0A-4E21-98DC-15182EE39BD6}"/>
              </a:ext>
            </a:extLst>
          </p:cNvPr>
          <p:cNvSpPr txBox="1"/>
          <p:nvPr/>
        </p:nvSpPr>
        <p:spPr>
          <a:xfrm>
            <a:off x="2312147" y="3833720"/>
            <a:ext cx="159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AAAAA</a:t>
            </a:r>
            <a:endParaRPr lang="ko-KR" altLang="en-US" sz="2800" b="1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58A5680-6860-6970-CBE2-5A4F049E36DB}"/>
              </a:ext>
            </a:extLst>
          </p:cNvPr>
          <p:cNvSpPr/>
          <p:nvPr/>
        </p:nvSpPr>
        <p:spPr>
          <a:xfrm>
            <a:off x="3789957" y="3907050"/>
            <a:ext cx="631424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4D6BAE-ED05-77F7-6A05-A8F01121B0AB}"/>
              </a:ext>
            </a:extLst>
          </p:cNvPr>
          <p:cNvSpPr/>
          <p:nvPr/>
        </p:nvSpPr>
        <p:spPr>
          <a:xfrm>
            <a:off x="7504732" y="3907052"/>
            <a:ext cx="631424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660FD-990E-120C-27B4-D56D18232DCD}"/>
              </a:ext>
            </a:extLst>
          </p:cNvPr>
          <p:cNvSpPr txBox="1"/>
          <p:nvPr/>
        </p:nvSpPr>
        <p:spPr>
          <a:xfrm>
            <a:off x="8287866" y="3760391"/>
            <a:ext cx="118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aaaaa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3FCF24-09F4-9067-2F59-5C041A1EDA4C}"/>
              </a:ext>
            </a:extLst>
          </p:cNvPr>
          <p:cNvSpPr txBox="1"/>
          <p:nvPr/>
        </p:nvSpPr>
        <p:spPr>
          <a:xfrm>
            <a:off x="1989953" y="5633227"/>
            <a:ext cx="821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대문자를 소문자로 바꿔주는 기능</a:t>
            </a:r>
            <a:r>
              <a:rPr lang="ko-KR" altLang="en-US" b="1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대문자를 </a:t>
            </a:r>
            <a:r>
              <a:rPr lang="ko-KR" altLang="en-US" b="1" dirty="0" err="1">
                <a:solidFill>
                  <a:srgbClr val="FF0000"/>
                </a:solidFill>
              </a:rPr>
              <a:t>입력받아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소문자를 출력합니다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9842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663845" y="1517413"/>
            <a:ext cx="5432155" cy="64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/>
              <a:t>함수의 특징</a:t>
            </a:r>
            <a:endParaRPr lang="en-US" altLang="ko-KR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3F792-AB05-8C2C-DBC4-71A5ED645EA1}"/>
              </a:ext>
            </a:extLst>
          </p:cNvPr>
          <p:cNvSpPr txBox="1"/>
          <p:nvPr/>
        </p:nvSpPr>
        <p:spPr>
          <a:xfrm>
            <a:off x="666333" y="2453819"/>
            <a:ext cx="108593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/>
              <a:t>블랙 박스가 어떻게</a:t>
            </a:r>
            <a:r>
              <a:rPr lang="en-US" altLang="ko-KR" sz="2000" b="1" dirty="0"/>
              <a:t>(how) </a:t>
            </a:r>
            <a:r>
              <a:rPr lang="ko-KR" altLang="en-US" sz="2000" b="1" dirty="0"/>
              <a:t>만들어져 있는지는 알 필요 없습니다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pPr marL="342900" indent="-342900">
              <a:buAutoNum type="arabicPeriod" startAt="2"/>
            </a:pPr>
            <a:r>
              <a:rPr lang="ko-KR" altLang="en-US" sz="2000" b="1" dirty="0"/>
              <a:t>입력 개수와 출력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개수는 함수를 만든 사람의 마음입니다</a:t>
            </a:r>
            <a:r>
              <a:rPr lang="en-US" altLang="ko-KR" sz="2000" b="1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2000" b="1" dirty="0"/>
          </a:p>
          <a:p>
            <a:pPr marL="342900" indent="-342900">
              <a:buAutoNum type="arabicPeriod" startAt="2"/>
            </a:pPr>
            <a:r>
              <a:rPr lang="ko-KR" altLang="en-US" sz="2000" b="1" dirty="0"/>
              <a:t>원하는 함수를 사용하고 싶다면 입력 개수 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출력 개수 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기능</a:t>
            </a:r>
            <a:r>
              <a:rPr lang="en-US" altLang="ko-KR" sz="2000" b="1" dirty="0"/>
              <a:t>(what) </a:t>
            </a:r>
            <a:r>
              <a:rPr lang="ko-KR" altLang="en-US" sz="2000" b="1" dirty="0"/>
              <a:t>만 알면 됩니다</a:t>
            </a:r>
            <a:endParaRPr lang="en-US" altLang="ko-KR" sz="2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03341-430F-2CCD-8E92-2F08D2C99F76}"/>
              </a:ext>
            </a:extLst>
          </p:cNvPr>
          <p:cNvSpPr/>
          <p:nvPr/>
        </p:nvSpPr>
        <p:spPr>
          <a:xfrm>
            <a:off x="4725512" y="4683442"/>
            <a:ext cx="2740975" cy="16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대문자를 소문자로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바꿔주는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2CE4D1-DDA9-D3E5-4E21-241A64FD28D3}"/>
              </a:ext>
            </a:extLst>
          </p:cNvPr>
          <p:cNvSpPr txBox="1"/>
          <p:nvPr/>
        </p:nvSpPr>
        <p:spPr>
          <a:xfrm>
            <a:off x="2425612" y="5226102"/>
            <a:ext cx="159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AAAAA</a:t>
            </a:r>
            <a:endParaRPr lang="ko-KR" altLang="en-US" sz="28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E234B90-1DB9-7EAD-E0BF-89F8539A28C5}"/>
              </a:ext>
            </a:extLst>
          </p:cNvPr>
          <p:cNvSpPr/>
          <p:nvPr/>
        </p:nvSpPr>
        <p:spPr>
          <a:xfrm>
            <a:off x="3903422" y="5299432"/>
            <a:ext cx="631424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53D7121-3268-DB2B-EE61-8F7171038A98}"/>
              </a:ext>
            </a:extLst>
          </p:cNvPr>
          <p:cNvSpPr/>
          <p:nvPr/>
        </p:nvSpPr>
        <p:spPr>
          <a:xfrm>
            <a:off x="7618197" y="5299434"/>
            <a:ext cx="631424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D2B2A-55B4-8113-939A-7DEAC7CDDAC7}"/>
              </a:ext>
            </a:extLst>
          </p:cNvPr>
          <p:cNvSpPr txBox="1"/>
          <p:nvPr/>
        </p:nvSpPr>
        <p:spPr>
          <a:xfrm>
            <a:off x="8401331" y="5152773"/>
            <a:ext cx="118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aaaaa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2169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6863A6-F21B-FFA8-E3CD-9D61018DC6A3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b="1" dirty="0"/>
              <a:t>SQL </a:t>
            </a:r>
            <a:r>
              <a:rPr lang="ko-KR" altLang="en-US" b="1" dirty="0"/>
              <a:t>의미와 종류</a:t>
            </a:r>
            <a:endParaRPr lang="en-US" altLang="ko-KR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F91F9F-8109-0CA1-51B5-3DE8935CCD1A}"/>
              </a:ext>
            </a:extLst>
          </p:cNvPr>
          <p:cNvSpPr/>
          <p:nvPr/>
        </p:nvSpPr>
        <p:spPr>
          <a:xfrm>
            <a:off x="757521" y="1433388"/>
            <a:ext cx="1857981" cy="1857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SELECT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9A829-2A19-7CC5-F7DF-D08B8B5ABD08}"/>
              </a:ext>
            </a:extLst>
          </p:cNvPr>
          <p:cNvSpPr txBox="1"/>
          <p:nvPr/>
        </p:nvSpPr>
        <p:spPr>
          <a:xfrm>
            <a:off x="8732424" y="943383"/>
            <a:ext cx="2769795" cy="4971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/>
              <a:t>SELECT 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FROM 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WHERE 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GROUP BY 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HAVING 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ORDER BY </a:t>
            </a:r>
            <a:endParaRPr lang="ko-KR" altLang="en-US" sz="3600" b="1" dirty="0"/>
          </a:p>
        </p:txBody>
      </p:sp>
      <p:pic>
        <p:nvPicPr>
          <p:cNvPr id="5" name="그래픽 4" descr="혼란스러운 사람 윤곽선">
            <a:extLst>
              <a:ext uri="{FF2B5EF4-FFF2-40B4-BE49-F238E27FC236}">
                <a16:creationId xmlns:a16="http://schemas.microsoft.com/office/drawing/2014/main" id="{A364D103-FA06-2BBD-6132-9ACDA28D5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238" y="4083007"/>
            <a:ext cx="1702572" cy="1702572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BF51394A-0219-3219-3361-C376B078F030}"/>
              </a:ext>
            </a:extLst>
          </p:cNvPr>
          <p:cNvSpPr/>
          <p:nvPr/>
        </p:nvSpPr>
        <p:spPr>
          <a:xfrm>
            <a:off x="3163333" y="2143928"/>
            <a:ext cx="4706681" cy="1262130"/>
          </a:xfrm>
          <a:prstGeom prst="wedgeEllipseCallout">
            <a:avLst>
              <a:gd name="adj1" fmla="val 27767"/>
              <a:gd name="adj2" fmla="val 1055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SELECT</a:t>
            </a:r>
            <a:r>
              <a:rPr lang="ko-KR" altLang="en-US" b="1" dirty="0"/>
              <a:t>문법만 잘 알아도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실무 </a:t>
            </a:r>
            <a:r>
              <a:rPr lang="en-US" altLang="ko-KR" b="1" dirty="0"/>
              <a:t>SQL </a:t>
            </a:r>
            <a:r>
              <a:rPr lang="ko-KR" altLang="en-US" b="1" dirty="0"/>
              <a:t>쿼리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80%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이해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265EA-2E95-B9C8-D2D1-80ADE99C8001}"/>
              </a:ext>
            </a:extLst>
          </p:cNvPr>
          <p:cNvSpPr txBox="1"/>
          <p:nvPr/>
        </p:nvSpPr>
        <p:spPr>
          <a:xfrm>
            <a:off x="703523" y="3342601"/>
            <a:ext cx="2239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FF0000"/>
                </a:solidFill>
              </a:rPr>
              <a:t>테이블</a:t>
            </a:r>
            <a:r>
              <a:rPr lang="ko-KR" altLang="en-US" b="1" dirty="0"/>
              <a:t>에서 원하는 </a:t>
            </a:r>
            <a:endParaRPr lang="en-US" altLang="ko-KR" b="1" dirty="0"/>
          </a:p>
          <a:p>
            <a:pPr latinLnBrk="1"/>
            <a:r>
              <a:rPr lang="ko-KR" altLang="en-US" b="1" dirty="0"/>
              <a:t>데이터를 조회한다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362387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514356" y="1253323"/>
            <a:ext cx="11339471" cy="64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/>
              <a:t>내장형</a:t>
            </a:r>
            <a:r>
              <a:rPr lang="en-US" altLang="ko-KR" sz="3600" b="1" dirty="0"/>
              <a:t>(built-in)</a:t>
            </a:r>
            <a:r>
              <a:rPr lang="ko-KR" altLang="en-US" sz="3600" b="1" dirty="0"/>
              <a:t>함수란 미리 만들어 놓은 함수입니다</a:t>
            </a:r>
            <a:r>
              <a:rPr lang="en-US" altLang="ko-KR" sz="3600" b="1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3F792-AB05-8C2C-DBC4-71A5ED645EA1}"/>
              </a:ext>
            </a:extLst>
          </p:cNvPr>
          <p:cNvSpPr txBox="1"/>
          <p:nvPr/>
        </p:nvSpPr>
        <p:spPr>
          <a:xfrm>
            <a:off x="514356" y="1828995"/>
            <a:ext cx="2963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(</a:t>
            </a:r>
            <a:r>
              <a:rPr lang="ko-KR" altLang="en-US" sz="1400" b="1" dirty="0"/>
              <a:t>우리는 사용만 하면 됩니다</a:t>
            </a:r>
            <a:r>
              <a:rPr lang="en-US" altLang="ko-KR" sz="1400" b="1" dirty="0"/>
              <a:t>. </a:t>
            </a:r>
            <a:r>
              <a:rPr lang="ko-KR" altLang="en-US" sz="1400" b="1" dirty="0" err="1"/>
              <a:t>ㄱ꿀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946938" y="3023994"/>
            <a:ext cx="9199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문자형 함수 </a:t>
            </a:r>
            <a:r>
              <a:rPr lang="en-US" altLang="ko-KR" sz="1800" b="1" dirty="0"/>
              <a:t>: LOWER , SUBSTR , TRIM , REPLACE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946938" y="39925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숫자형 함수 </a:t>
            </a:r>
            <a:r>
              <a:rPr lang="en-US" altLang="ko-KR" sz="1800" b="1" dirty="0"/>
              <a:t>: MOD , ROUND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863C0-D022-7A3D-A02E-DBDCB511059B}"/>
              </a:ext>
            </a:extLst>
          </p:cNvPr>
          <p:cNvSpPr txBox="1"/>
          <p:nvPr/>
        </p:nvSpPr>
        <p:spPr>
          <a:xfrm>
            <a:off x="946938" y="4961010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날짜형 함수 </a:t>
            </a:r>
            <a:r>
              <a:rPr lang="en-US" altLang="ko-KR" sz="1800" b="1" dirty="0"/>
              <a:t>: SYSDATE</a:t>
            </a:r>
            <a:endParaRPr lang="ko-KR" altLang="en-US" dirty="0"/>
          </a:p>
        </p:txBody>
      </p:sp>
      <p:pic>
        <p:nvPicPr>
          <p:cNvPr id="7" name="그래픽 6" descr="혼란스러운 사람 윤곽선">
            <a:extLst>
              <a:ext uri="{FF2B5EF4-FFF2-40B4-BE49-F238E27FC236}">
                <a16:creationId xmlns:a16="http://schemas.microsoft.com/office/drawing/2014/main" id="{46111422-072D-0D49-4EA6-1DF222F5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6950" y="5115789"/>
            <a:ext cx="1456877" cy="1456877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108C40B-63DB-8E01-59AB-65ABE7318709}"/>
              </a:ext>
            </a:extLst>
          </p:cNvPr>
          <p:cNvSpPr/>
          <p:nvPr/>
        </p:nvSpPr>
        <p:spPr>
          <a:xfrm>
            <a:off x="8537459" y="3464675"/>
            <a:ext cx="3444017" cy="1175864"/>
          </a:xfrm>
          <a:prstGeom prst="wedgeRectCallout">
            <a:avLst>
              <a:gd name="adj1" fmla="val 23088"/>
              <a:gd name="adj2" fmla="val 76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전부 외울 필요 없습니다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필요할 때마다 인터넷에 </a:t>
            </a:r>
            <a:endParaRPr lang="en-US" altLang="ko-KR" dirty="0"/>
          </a:p>
          <a:p>
            <a:pPr algn="ctr"/>
            <a:r>
              <a:rPr lang="ko-KR" altLang="en-US" dirty="0" err="1"/>
              <a:t>구글링</a:t>
            </a:r>
            <a:r>
              <a:rPr lang="ko-KR" altLang="en-US" dirty="0"/>
              <a:t> 해보세요 </a:t>
            </a:r>
            <a:endParaRPr lang="en-US" altLang="ko-KR" dirty="0"/>
          </a:p>
          <a:p>
            <a:pPr algn="ctr"/>
            <a:r>
              <a:rPr lang="en-US" altLang="ko-KR" dirty="0"/>
              <a:t>ex ) </a:t>
            </a:r>
            <a:r>
              <a:rPr lang="ko-KR" altLang="en-US" dirty="0"/>
              <a:t>오라클 내장형 함수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588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733355" y="1402289"/>
            <a:ext cx="10339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문자형 함수 </a:t>
            </a:r>
            <a:r>
              <a:rPr lang="en-US" altLang="ko-KR" sz="2400" b="1" dirty="0"/>
              <a:t>: </a:t>
            </a:r>
            <a:r>
              <a:rPr lang="en-US" altLang="ko-KR" sz="2400" b="1" dirty="0">
                <a:solidFill>
                  <a:srgbClr val="FF0000"/>
                </a:solidFill>
              </a:rPr>
              <a:t>LOWER</a:t>
            </a:r>
            <a:r>
              <a:rPr lang="en-US" altLang="ko-KR" sz="2400" b="1" dirty="0"/>
              <a:t> , SUBSTR , TRIM , REPLACE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957367" y="1976420"/>
            <a:ext cx="779659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입력 값 </a:t>
            </a:r>
            <a:r>
              <a:rPr lang="en-US" altLang="ko-KR" b="1" dirty="0"/>
              <a:t>: </a:t>
            </a:r>
            <a:r>
              <a:rPr lang="ko-KR" altLang="en-US" b="1" dirty="0"/>
              <a:t>문자형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 혹은 문자형 컬럼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출력 값 </a:t>
            </a:r>
            <a:r>
              <a:rPr lang="en-US" altLang="ko-KR" b="1" dirty="0"/>
              <a:t>: </a:t>
            </a:r>
            <a:r>
              <a:rPr lang="ko-KR" altLang="en-US" b="1" dirty="0"/>
              <a:t>문자형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기능     </a:t>
            </a:r>
            <a:r>
              <a:rPr lang="en-US" altLang="ko-KR" b="1" dirty="0"/>
              <a:t>: </a:t>
            </a:r>
            <a:r>
              <a:rPr lang="ko-KR" altLang="en-US" b="1" u="sng" dirty="0" err="1"/>
              <a:t>입력받은</a:t>
            </a:r>
            <a:r>
              <a:rPr lang="ko-KR" altLang="en-US" b="1" u="sng" dirty="0"/>
              <a:t> 문자열에서 대문자를 소문자로 바꿔준다</a:t>
            </a:r>
            <a:endParaRPr lang="en-US" altLang="ko-KR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863C0-D022-7A3D-A02E-DBDCB511059B}"/>
              </a:ext>
            </a:extLst>
          </p:cNvPr>
          <p:cNvSpPr txBox="1"/>
          <p:nvPr/>
        </p:nvSpPr>
        <p:spPr>
          <a:xfrm>
            <a:off x="957367" y="3581922"/>
            <a:ext cx="8991322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SELECT LOWER('ABCDE123@@') AS LOWER</a:t>
            </a:r>
            <a:r>
              <a:rPr lang="ko-KR" altLang="en-US" b="1" dirty="0"/>
              <a:t>사용</a:t>
            </a:r>
          </a:p>
          <a:p>
            <a:r>
              <a:rPr lang="ko-KR" altLang="en-US" b="1" dirty="0"/>
              <a:t>  </a:t>
            </a:r>
          </a:p>
          <a:p>
            <a:r>
              <a:rPr lang="ko-KR" altLang="en-US" b="1" dirty="0"/>
              <a:t> </a:t>
            </a:r>
            <a:r>
              <a:rPr lang="en-US" altLang="ko-KR" b="1" dirty="0"/>
              <a:t>FROM DUAL ;    --dual</a:t>
            </a:r>
            <a:r>
              <a:rPr lang="ko-KR" altLang="en-US" b="1" dirty="0"/>
              <a:t>은 테스트 할 때 쓰는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A4108E-B7E6-3454-A623-E503117B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297" y="3649108"/>
            <a:ext cx="2057283" cy="7889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C92070-5DDB-2E2A-B3A4-9E155EA76887}"/>
              </a:ext>
            </a:extLst>
          </p:cNvPr>
          <p:cNvSpPr txBox="1"/>
          <p:nvPr/>
        </p:nvSpPr>
        <p:spPr>
          <a:xfrm>
            <a:off x="957367" y="4738738"/>
            <a:ext cx="8991322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SELECT MEMBER_ID , PASSWD , LOWER(PASSWD) AS </a:t>
            </a:r>
            <a:r>
              <a:rPr lang="ko-KR" altLang="en-US" b="1" dirty="0" err="1"/>
              <a:t>패스워드소문자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ko-KR" altLang="en-US" b="1" dirty="0"/>
              <a:t>  </a:t>
            </a:r>
            <a:r>
              <a:rPr lang="en-US" altLang="ko-KR" b="1" dirty="0"/>
              <a:t>FROM TB_MEMBER ;</a:t>
            </a:r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7D306C-1321-7E7E-5921-16C38F35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938" y="4738738"/>
            <a:ext cx="2523027" cy="20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73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733355" y="1402289"/>
            <a:ext cx="10339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문자형 함수 </a:t>
            </a:r>
            <a:r>
              <a:rPr lang="en-US" altLang="ko-KR" sz="2400" b="1" dirty="0"/>
              <a:t>: LOWER , </a:t>
            </a:r>
            <a:r>
              <a:rPr lang="en-US" altLang="ko-KR" sz="2400" b="1" dirty="0">
                <a:solidFill>
                  <a:srgbClr val="FF0000"/>
                </a:solidFill>
              </a:rPr>
              <a:t>SUBSTR</a:t>
            </a:r>
            <a:r>
              <a:rPr lang="en-US" altLang="ko-KR" sz="2400" b="1" dirty="0"/>
              <a:t> , TRIM , REPLACE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789672" y="1982402"/>
            <a:ext cx="779659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입력 값 </a:t>
            </a:r>
            <a:r>
              <a:rPr lang="en-US" altLang="ko-KR" b="1" dirty="0"/>
              <a:t>: </a:t>
            </a:r>
            <a:r>
              <a:rPr lang="ko-KR" altLang="en-US" b="1" dirty="0"/>
              <a:t>문자형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 </a:t>
            </a:r>
            <a:r>
              <a:rPr lang="en-US" altLang="ko-KR" b="1" dirty="0"/>
              <a:t>, </a:t>
            </a:r>
            <a:r>
              <a:rPr lang="ko-KR" altLang="en-US" b="1" dirty="0"/>
              <a:t>시작위치 </a:t>
            </a:r>
            <a:r>
              <a:rPr lang="en-US" altLang="ko-KR" b="1" dirty="0"/>
              <a:t>, </a:t>
            </a:r>
            <a:r>
              <a:rPr lang="ko-KR" altLang="en-US" b="1" dirty="0"/>
              <a:t>길이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출력 값 </a:t>
            </a:r>
            <a:r>
              <a:rPr lang="en-US" altLang="ko-KR" b="1" dirty="0"/>
              <a:t>: </a:t>
            </a:r>
            <a:r>
              <a:rPr lang="ko-KR" altLang="en-US" b="1" dirty="0"/>
              <a:t>문자형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기능     </a:t>
            </a:r>
            <a:r>
              <a:rPr lang="en-US" altLang="ko-KR" b="1" dirty="0"/>
              <a:t>: </a:t>
            </a:r>
            <a:r>
              <a:rPr lang="ko-KR" altLang="en-US" b="1" u="sng" dirty="0" err="1"/>
              <a:t>입력받은</a:t>
            </a:r>
            <a:r>
              <a:rPr lang="ko-KR" altLang="en-US" b="1" u="sng" dirty="0"/>
              <a:t> 문자형 </a:t>
            </a:r>
            <a:r>
              <a:rPr lang="ko-KR" altLang="en-US" b="1" u="sng" dirty="0" err="1"/>
              <a:t>리터럴에서</a:t>
            </a:r>
            <a:r>
              <a:rPr lang="ko-KR" altLang="en-US" b="1" u="sng" dirty="0"/>
              <a:t> 시작위치에서 길이만큼 잘라낸다</a:t>
            </a:r>
            <a:endParaRPr lang="en-US" altLang="ko-KR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AEB16-6382-DA76-7909-02AB26B57109}"/>
              </a:ext>
            </a:extLst>
          </p:cNvPr>
          <p:cNvSpPr txBox="1"/>
          <p:nvPr/>
        </p:nvSpPr>
        <p:spPr>
          <a:xfrm>
            <a:off x="789672" y="3580230"/>
            <a:ext cx="7292256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SELECT PRD_ID </a:t>
            </a:r>
          </a:p>
          <a:p>
            <a:r>
              <a:rPr lang="en-US" altLang="ko-KR" b="1" dirty="0"/>
              <a:t>     , PRD_INFO</a:t>
            </a:r>
          </a:p>
          <a:p>
            <a:r>
              <a:rPr lang="en-US" altLang="ko-KR" b="1" dirty="0"/>
              <a:t>     , SUBSTR(PRD_INFO , 1 , 5) || '...' AS </a:t>
            </a:r>
            <a:r>
              <a:rPr lang="ko-KR" altLang="en-US" b="1" dirty="0" err="1"/>
              <a:t>상품설명생략</a:t>
            </a:r>
            <a:r>
              <a:rPr lang="ko-KR" altLang="en-US" b="1" dirty="0"/>
              <a:t> </a:t>
            </a:r>
          </a:p>
          <a:p>
            <a:r>
              <a:rPr lang="ko-KR" altLang="en-US" b="1" dirty="0"/>
              <a:t>  </a:t>
            </a:r>
            <a:r>
              <a:rPr lang="en-US" altLang="ko-KR" b="1" dirty="0"/>
              <a:t>FROM TB_PRD </a:t>
            </a:r>
          </a:p>
          <a:p>
            <a:r>
              <a:rPr lang="en-US" altLang="ko-KR" b="1" dirty="0"/>
              <a:t> WHERE PRD_TYPE = '</a:t>
            </a:r>
            <a:r>
              <a:rPr lang="ko-KR" altLang="en-US" b="1" dirty="0"/>
              <a:t>가전</a:t>
            </a:r>
            <a:r>
              <a:rPr lang="en-US" altLang="ko-KR" b="1" dirty="0"/>
              <a:t>';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457FC5-FC76-B9C1-8049-62BA520F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64" y="4727454"/>
            <a:ext cx="7691328" cy="12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70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733355" y="1402289"/>
            <a:ext cx="10339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문자형 함수 </a:t>
            </a:r>
            <a:r>
              <a:rPr lang="en-US" altLang="ko-KR" sz="2400" b="1" dirty="0"/>
              <a:t>: LOWER , SUBSTR , </a:t>
            </a:r>
            <a:r>
              <a:rPr lang="en-US" altLang="ko-KR" sz="2400" b="1" dirty="0">
                <a:solidFill>
                  <a:srgbClr val="FF0000"/>
                </a:solidFill>
              </a:rPr>
              <a:t>TRIM</a:t>
            </a:r>
            <a:r>
              <a:rPr lang="en-US" altLang="ko-KR" sz="2400" b="1" dirty="0"/>
              <a:t> , REPLACE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883948" y="2023496"/>
            <a:ext cx="1033956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입력 값 </a:t>
            </a:r>
            <a:r>
              <a:rPr lang="en-US" altLang="ko-KR" b="1" dirty="0"/>
              <a:t>: </a:t>
            </a:r>
            <a:r>
              <a:rPr lang="ko-KR" altLang="en-US" b="1" dirty="0"/>
              <a:t>문자형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기본적으로 쓰는 방식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기준</a:t>
            </a:r>
            <a:r>
              <a:rPr lang="en-US" altLang="ko-KR" sz="1200" b="1" dirty="0"/>
              <a:t>)</a:t>
            </a:r>
            <a:r>
              <a:rPr lang="en-US" altLang="ko-KR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출력 값 </a:t>
            </a:r>
            <a:r>
              <a:rPr lang="en-US" altLang="ko-KR" b="1" dirty="0"/>
              <a:t>: </a:t>
            </a:r>
            <a:r>
              <a:rPr lang="ko-KR" altLang="en-US" b="1" dirty="0"/>
              <a:t>문자형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기능     </a:t>
            </a:r>
            <a:r>
              <a:rPr lang="en-US" altLang="ko-KR" b="1" dirty="0"/>
              <a:t>: </a:t>
            </a:r>
            <a:r>
              <a:rPr lang="ko-KR" altLang="en-US" b="1" u="sng" dirty="0" err="1"/>
              <a:t>입력받은</a:t>
            </a:r>
            <a:r>
              <a:rPr lang="ko-KR" altLang="en-US" b="1" u="sng" dirty="0"/>
              <a:t> 문자형 </a:t>
            </a:r>
            <a:r>
              <a:rPr lang="ko-KR" altLang="en-US" b="1" u="sng" dirty="0" err="1"/>
              <a:t>리터럴의</a:t>
            </a:r>
            <a:r>
              <a:rPr lang="ko-KR" altLang="en-US" b="1" u="sng" dirty="0"/>
              <a:t> 양 끝의 공백을 제거한다</a:t>
            </a:r>
            <a:r>
              <a:rPr lang="en-US" altLang="ko-KR" b="1" u="sng" dirty="0"/>
              <a:t>.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단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문자 중간의 공백은 제거 </a:t>
            </a:r>
            <a:r>
              <a:rPr lang="en-US" altLang="ko-KR" sz="1400" b="1" dirty="0"/>
              <a:t>X) 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AEB16-6382-DA76-7909-02AB26B57109}"/>
              </a:ext>
            </a:extLst>
          </p:cNvPr>
          <p:cNvSpPr txBox="1"/>
          <p:nvPr/>
        </p:nvSpPr>
        <p:spPr>
          <a:xfrm>
            <a:off x="883948" y="3720235"/>
            <a:ext cx="7292256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SELECT  </a:t>
            </a:r>
            <a:r>
              <a:rPr lang="en-US" altLang="ko-KR" b="1" dirty="0">
                <a:solidFill>
                  <a:srgbClr val="FF0000"/>
                </a:solidFill>
              </a:rPr>
              <a:t>TRIM</a:t>
            </a:r>
            <a:r>
              <a:rPr lang="en-US" altLang="ko-KR" b="1" dirty="0"/>
              <a:t>('  </a:t>
            </a:r>
            <a:r>
              <a:rPr lang="ko-KR" altLang="en-US" b="1" dirty="0"/>
              <a:t>안녕하세요   </a:t>
            </a:r>
            <a:r>
              <a:rPr lang="en-US" altLang="ko-KR" b="1" dirty="0"/>
              <a:t>') , </a:t>
            </a:r>
            <a:r>
              <a:rPr lang="en-US" altLang="ko-KR" b="1" dirty="0">
                <a:solidFill>
                  <a:srgbClr val="FF0000"/>
                </a:solidFill>
              </a:rPr>
              <a:t>TRIM</a:t>
            </a:r>
            <a:r>
              <a:rPr lang="en-US" altLang="ko-KR" b="1" dirty="0"/>
              <a:t>(     '</a:t>
            </a:r>
            <a:r>
              <a:rPr lang="ko-KR" altLang="en-US" b="1" dirty="0"/>
              <a:t>안   </a:t>
            </a:r>
            <a:r>
              <a:rPr lang="ko-KR" altLang="en-US" b="1" dirty="0" err="1"/>
              <a:t>녕</a:t>
            </a:r>
            <a:r>
              <a:rPr lang="ko-KR" altLang="en-US" b="1" dirty="0"/>
              <a:t>  하 세 요 </a:t>
            </a:r>
            <a:r>
              <a:rPr lang="en-US" altLang="ko-KR" b="1" dirty="0"/>
              <a:t>')</a:t>
            </a:r>
          </a:p>
          <a:p>
            <a:endParaRPr lang="en-US" altLang="ko-KR" b="1" dirty="0"/>
          </a:p>
          <a:p>
            <a:r>
              <a:rPr lang="en-US" altLang="ko-KR" b="1" dirty="0"/>
              <a:t> FROM DUAL ;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4243E0-97AD-D288-0C73-72192ADB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54" y="4898744"/>
            <a:ext cx="5216299" cy="828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A30F3A-0031-7719-631D-86231739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0" y="6191563"/>
            <a:ext cx="2243109" cy="5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96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733355" y="1402289"/>
            <a:ext cx="10339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문자형 함수 </a:t>
            </a:r>
            <a:r>
              <a:rPr lang="en-US" altLang="ko-KR" sz="2400" b="1" dirty="0"/>
              <a:t>: LOWER , SUBSTR , TRIM , </a:t>
            </a:r>
            <a:r>
              <a:rPr lang="en-US" altLang="ko-KR" sz="2400" b="1" dirty="0">
                <a:solidFill>
                  <a:srgbClr val="FF0000"/>
                </a:solidFill>
              </a:rPr>
              <a:t>REPLACE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883948" y="2075266"/>
            <a:ext cx="1033956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입력 값 </a:t>
            </a:r>
            <a:r>
              <a:rPr lang="en-US" altLang="ko-KR" b="1" dirty="0"/>
              <a:t>: </a:t>
            </a:r>
            <a:r>
              <a:rPr lang="ko-KR" altLang="en-US" b="1" dirty="0"/>
              <a:t>문자형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 </a:t>
            </a:r>
            <a:r>
              <a:rPr lang="en-US" altLang="ko-KR" b="1" dirty="0"/>
              <a:t>, </a:t>
            </a:r>
            <a:r>
              <a:rPr lang="ko-KR" altLang="en-US" b="1" dirty="0" err="1"/>
              <a:t>바뀔값</a:t>
            </a:r>
            <a:r>
              <a:rPr lang="en-US" altLang="ko-KR" b="1" dirty="0"/>
              <a:t>, </a:t>
            </a:r>
            <a:r>
              <a:rPr lang="ko-KR" altLang="en-US" b="1" dirty="0" err="1"/>
              <a:t>바꿀값</a:t>
            </a:r>
            <a:r>
              <a:rPr lang="en-US" altLang="ko-KR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출력 값 </a:t>
            </a:r>
            <a:r>
              <a:rPr lang="en-US" altLang="ko-KR" b="1" dirty="0"/>
              <a:t>: </a:t>
            </a:r>
            <a:r>
              <a:rPr lang="ko-KR" altLang="en-US" b="1" dirty="0"/>
              <a:t>문자형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기능     </a:t>
            </a:r>
            <a:r>
              <a:rPr lang="en-US" altLang="ko-KR" b="1" dirty="0"/>
              <a:t>: </a:t>
            </a:r>
            <a:r>
              <a:rPr lang="ko-KR" altLang="en-US" b="1" u="sng" dirty="0" err="1"/>
              <a:t>입력받은</a:t>
            </a:r>
            <a:r>
              <a:rPr lang="ko-KR" altLang="en-US" b="1" u="sng" dirty="0"/>
              <a:t> 문자형 </a:t>
            </a:r>
            <a:r>
              <a:rPr lang="ko-KR" altLang="en-US" b="1" u="sng" dirty="0" err="1"/>
              <a:t>리터럴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안에있는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바뀔값을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바꿀값으로</a:t>
            </a:r>
            <a:r>
              <a:rPr lang="ko-KR" altLang="en-US" b="1" u="sng" dirty="0"/>
              <a:t> 변경하여 출력한다</a:t>
            </a:r>
            <a:r>
              <a:rPr lang="en-US" altLang="ko-KR" b="1" u="sng" dirty="0"/>
              <a:t>.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AEB16-6382-DA76-7909-02AB26B57109}"/>
              </a:ext>
            </a:extLst>
          </p:cNvPr>
          <p:cNvSpPr txBox="1"/>
          <p:nvPr/>
        </p:nvSpPr>
        <p:spPr>
          <a:xfrm>
            <a:off x="987857" y="3654496"/>
            <a:ext cx="7200179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SELECT MEMBER_ID</a:t>
            </a:r>
          </a:p>
          <a:p>
            <a:r>
              <a:rPr lang="en-US" altLang="ko-KR" b="1" dirty="0"/>
              <a:t>     , PAY_CARD_NO</a:t>
            </a:r>
          </a:p>
          <a:p>
            <a:r>
              <a:rPr lang="en-US" altLang="ko-KR" b="1" dirty="0"/>
              <a:t>     , REPLACE(PAY_CARD_NO , '-' , '') AS </a:t>
            </a:r>
            <a:r>
              <a:rPr lang="ko-KR" altLang="en-US" b="1" dirty="0" err="1"/>
              <a:t>결제카드번호특수제외</a:t>
            </a:r>
            <a:endParaRPr lang="ko-KR" altLang="en-US" b="1" dirty="0"/>
          </a:p>
          <a:p>
            <a:r>
              <a:rPr lang="ko-KR" altLang="en-US" b="1" dirty="0"/>
              <a:t>  </a:t>
            </a:r>
            <a:r>
              <a:rPr lang="en-US" altLang="ko-KR" b="1" dirty="0"/>
              <a:t>FROM TB_MEMBER </a:t>
            </a:r>
          </a:p>
          <a:p>
            <a:r>
              <a:rPr lang="en-US" altLang="ko-KR" b="1" dirty="0"/>
              <a:t> WHERE GRADE_CD = 2;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8763B8-3D46-A541-20D1-8B714380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56" y="5425766"/>
            <a:ext cx="6985057" cy="8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09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35881-7F27-698D-F669-4AAC988C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23" y="145248"/>
            <a:ext cx="7817771" cy="9206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문자형 함수 문제를 풀어봅시다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7C2EE-B83F-F34C-C4BC-B37BA1E3800C}"/>
              </a:ext>
            </a:extLst>
          </p:cNvPr>
          <p:cNvSpPr txBox="1"/>
          <p:nvPr/>
        </p:nvSpPr>
        <p:spPr>
          <a:xfrm>
            <a:off x="399054" y="1353993"/>
            <a:ext cx="1103453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b="1" dirty="0"/>
              <a:t>아래 빈 문항과 </a:t>
            </a:r>
            <a:r>
              <a:rPr lang="en-US" altLang="ko-KR" sz="1800" b="1" dirty="0"/>
              <a:t>?(</a:t>
            </a:r>
            <a:r>
              <a:rPr lang="ko-KR" altLang="en-US" sz="1800" b="1" dirty="0"/>
              <a:t>물음표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에 알맞은 값을 넣어 </a:t>
            </a:r>
            <a:r>
              <a:rPr lang="en-US" altLang="ko-KR" b="1" dirty="0" err="1"/>
              <a:t>smhrd</a:t>
            </a:r>
            <a:r>
              <a:rPr lang="en-US" altLang="ko-KR" b="1" dirty="0"/>
              <a:t> </a:t>
            </a:r>
            <a:r>
              <a:rPr lang="ko-KR" altLang="en-US" b="1" dirty="0"/>
              <a:t>라는 </a:t>
            </a:r>
            <a:r>
              <a:rPr lang="ko-KR" altLang="en-US" b="1" dirty="0" err="1"/>
              <a:t>출력값만</a:t>
            </a:r>
            <a:r>
              <a:rPr lang="ko-KR" altLang="en-US" b="1" dirty="0"/>
              <a:t> 나오도록 해주세요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AutoNum type="arabicPeriod" startAt="2"/>
            </a:pPr>
            <a:r>
              <a:rPr lang="en-US" altLang="ko-KR" sz="1800" b="1" dirty="0"/>
              <a:t>TB_MEMBER </a:t>
            </a:r>
            <a:r>
              <a:rPr lang="ko-KR" altLang="en-US" sz="1800" b="1" dirty="0"/>
              <a:t>테이블을 이용해서 다음과 같이 데이터를 출력해주세요</a:t>
            </a:r>
            <a:r>
              <a:rPr lang="en-US" altLang="ko-KR" sz="1800" b="1" dirty="0"/>
              <a:t>.</a:t>
            </a:r>
          </a:p>
          <a:p>
            <a:r>
              <a:rPr lang="en-US" altLang="ko-KR" sz="1800" b="1" dirty="0"/>
              <a:t>    </a:t>
            </a:r>
            <a:r>
              <a:rPr lang="ko-KR" altLang="en-US" sz="1800" b="1" dirty="0"/>
              <a:t>이때 </a:t>
            </a:r>
            <a:r>
              <a:rPr lang="en-US" altLang="ko-KR" sz="1800" b="1" dirty="0"/>
              <a:t>JOIN_DY </a:t>
            </a:r>
            <a:r>
              <a:rPr lang="ko-KR" altLang="en-US" sz="1800" b="1" dirty="0"/>
              <a:t>컬럼을 활용해서 </a:t>
            </a:r>
            <a:r>
              <a:rPr lang="ko-KR" altLang="en-US" b="1" dirty="0"/>
              <a:t>앞자리 </a:t>
            </a:r>
            <a:r>
              <a:rPr lang="en-US" altLang="ko-KR" b="1" dirty="0"/>
              <a:t>4</a:t>
            </a:r>
            <a:r>
              <a:rPr lang="ko-KR" altLang="en-US" b="1" dirty="0"/>
              <a:t>자리 년도만 출력하도록 해주세요</a:t>
            </a:r>
            <a:r>
              <a:rPr lang="en-US" altLang="ko-KR" b="1" dirty="0"/>
              <a:t>. </a:t>
            </a:r>
            <a:endParaRPr lang="en-US" altLang="ko-KR" sz="1800" b="1" dirty="0"/>
          </a:p>
          <a:p>
            <a:r>
              <a:rPr lang="en-US" altLang="ko-KR" sz="1800" b="1" dirty="0"/>
              <a:t>    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AutoNum type="arabicPeriod" startAt="3"/>
            </a:pPr>
            <a:r>
              <a:rPr lang="en-US" altLang="ko-KR" b="1" dirty="0"/>
              <a:t>TB_MEMBER</a:t>
            </a:r>
            <a:r>
              <a:rPr lang="ko-KR" altLang="en-US" b="1" dirty="0"/>
              <a:t> 테이블을 이용해 다음과 같이 데이터를 출력하되</a:t>
            </a:r>
            <a:r>
              <a:rPr lang="en-US" altLang="ko-KR" b="1" dirty="0"/>
              <a:t>,</a:t>
            </a:r>
          </a:p>
          <a:p>
            <a:r>
              <a:rPr lang="en-US" altLang="ko-KR" b="1" dirty="0"/>
              <a:t>    PAY_CARD_NO </a:t>
            </a:r>
            <a:r>
              <a:rPr lang="ko-KR" altLang="en-US" b="1" dirty="0"/>
              <a:t>컬럼을 이용해 구분자를 </a:t>
            </a:r>
            <a:r>
              <a:rPr lang="en-US" altLang="ko-KR" b="1" dirty="0"/>
              <a:t>‘-’ </a:t>
            </a:r>
            <a:r>
              <a:rPr lang="ko-KR" altLang="en-US" b="1" dirty="0"/>
              <a:t>에서 </a:t>
            </a:r>
            <a:r>
              <a:rPr lang="en-US" altLang="ko-KR" b="1" dirty="0"/>
              <a:t>‘/’ </a:t>
            </a:r>
            <a:r>
              <a:rPr lang="ko-KR" altLang="en-US" b="1" dirty="0"/>
              <a:t>로 바꾸어</a:t>
            </a:r>
            <a:endParaRPr lang="en-US" altLang="ko-KR" b="1" dirty="0"/>
          </a:p>
          <a:p>
            <a:r>
              <a:rPr lang="en-US" altLang="ko-KR" b="1" dirty="0"/>
              <a:t>    </a:t>
            </a:r>
            <a:r>
              <a:rPr lang="ko-KR" altLang="en-US" b="1" dirty="0"/>
              <a:t>구분자변경 이라는 명칭으로 출력해주세요</a:t>
            </a:r>
            <a:r>
              <a:rPr lang="en-US" altLang="ko-KR" b="1" dirty="0"/>
              <a:t>. </a:t>
            </a:r>
          </a:p>
          <a:p>
            <a:endParaRPr lang="en-US" altLang="ko-KR" sz="1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8FE4FD-7EBC-DE57-A3B3-7E794F1C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29" y="1815294"/>
            <a:ext cx="6631463" cy="7884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14F40D-7782-7FC3-08BA-E5F3AA974984}"/>
              </a:ext>
            </a:extLst>
          </p:cNvPr>
          <p:cNvSpPr/>
          <p:nvPr/>
        </p:nvSpPr>
        <p:spPr>
          <a:xfrm>
            <a:off x="2484934" y="1836234"/>
            <a:ext cx="956281" cy="306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500688-194B-3B1A-2A6B-AE9F3C77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916" y="2773917"/>
            <a:ext cx="3056771" cy="18321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2EB829-3D5C-0F6C-08AE-CD67F9D0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916" y="1804903"/>
            <a:ext cx="1228896" cy="914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B9BC9D-AD14-0C02-FC88-B8B7866BE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628" y="4888757"/>
            <a:ext cx="436305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03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35881-7F27-698D-F669-4AAC988C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23" y="145248"/>
            <a:ext cx="8138541" cy="9206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문자형 함수 문제를 풀어봅시다</a:t>
            </a:r>
            <a:r>
              <a:rPr lang="en-US" altLang="ko-KR" dirty="0"/>
              <a:t>(</a:t>
            </a:r>
            <a:r>
              <a:rPr lang="ko-KR" altLang="en-US" dirty="0"/>
              <a:t>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7C2EE-B83F-F34C-C4BC-B37BA1E3800C}"/>
              </a:ext>
            </a:extLst>
          </p:cNvPr>
          <p:cNvSpPr txBox="1"/>
          <p:nvPr/>
        </p:nvSpPr>
        <p:spPr>
          <a:xfrm>
            <a:off x="399054" y="1353993"/>
            <a:ext cx="1103453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/>
              <a:t>아래 빈 문항과 </a:t>
            </a:r>
            <a:r>
              <a:rPr lang="en-US" altLang="ko-KR" sz="1600" b="1" dirty="0"/>
              <a:t>?(</a:t>
            </a:r>
            <a:r>
              <a:rPr lang="ko-KR" altLang="en-US" sz="1600" b="1" dirty="0"/>
              <a:t>물음표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알맞은 값을 넣어 </a:t>
            </a:r>
            <a:r>
              <a:rPr lang="en-US" altLang="ko-KR" sz="1600" b="1" dirty="0" err="1"/>
              <a:t>smhrd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라는 </a:t>
            </a:r>
            <a:r>
              <a:rPr lang="ko-KR" altLang="en-US" sz="1600" b="1" dirty="0" err="1"/>
              <a:t>출력값만</a:t>
            </a:r>
            <a:r>
              <a:rPr lang="ko-KR" altLang="en-US" sz="1600" b="1" dirty="0"/>
              <a:t> 나오도록 해주세요</a:t>
            </a:r>
            <a:r>
              <a:rPr lang="en-US" altLang="ko-KR" sz="1600" b="1" dirty="0"/>
              <a:t>. </a:t>
            </a:r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endParaRPr lang="en-US" altLang="ko-KR" sz="1600" b="1" dirty="0"/>
          </a:p>
          <a:p>
            <a:pPr marL="342900" indent="-342900">
              <a:buAutoNum type="arabicPeriod" startAt="2"/>
            </a:pPr>
            <a:r>
              <a:rPr lang="en-US" altLang="ko-KR" sz="1600" b="1" dirty="0"/>
              <a:t>TB_MEMBER </a:t>
            </a:r>
            <a:r>
              <a:rPr lang="ko-KR" altLang="en-US" sz="1600" b="1" dirty="0"/>
              <a:t>테이블을 이용해서 다음과 같이 데이터를 출력해주세요</a:t>
            </a:r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    </a:t>
            </a:r>
            <a:r>
              <a:rPr lang="ko-KR" altLang="en-US" sz="1600" b="1" dirty="0"/>
              <a:t>이때 </a:t>
            </a:r>
            <a:r>
              <a:rPr lang="en-US" altLang="ko-KR" sz="1600" b="1" dirty="0"/>
              <a:t>JOIN_DY </a:t>
            </a:r>
            <a:r>
              <a:rPr lang="ko-KR" altLang="en-US" sz="1600" b="1" dirty="0"/>
              <a:t>컬럼을 활용해서 앞자리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자리 년도만 출력하도록 해주세요</a:t>
            </a:r>
            <a:r>
              <a:rPr lang="en-US" altLang="ko-KR" sz="1600" b="1" dirty="0"/>
              <a:t>. </a:t>
            </a:r>
          </a:p>
          <a:p>
            <a:r>
              <a:rPr lang="en-US" altLang="ko-KR" sz="1600" b="1" dirty="0"/>
              <a:t>   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pPr marL="342900" indent="-342900">
              <a:buAutoNum type="arabicPeriod" startAt="3"/>
            </a:pPr>
            <a:endParaRPr lang="en-US" altLang="ko-KR" sz="1600" b="1" dirty="0"/>
          </a:p>
          <a:p>
            <a:pPr marL="342900" indent="-342900">
              <a:buAutoNum type="arabicPeriod" startAt="3"/>
            </a:pPr>
            <a:r>
              <a:rPr lang="en-US" altLang="ko-KR" sz="1600" b="1" dirty="0"/>
              <a:t>TB_MEMBER</a:t>
            </a:r>
            <a:r>
              <a:rPr lang="ko-KR" altLang="en-US" sz="1600" b="1" dirty="0"/>
              <a:t> 테이블을 이용해 다음과 같이 데이터를 출력하되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/>
              <a:t>    PAY_CARD_NO </a:t>
            </a:r>
            <a:r>
              <a:rPr lang="ko-KR" altLang="en-US" sz="1600" b="1" dirty="0"/>
              <a:t>컬럼을 이용해 구분자를 </a:t>
            </a:r>
            <a:r>
              <a:rPr lang="en-US" altLang="ko-KR" sz="1600" b="1" dirty="0"/>
              <a:t>‘-’ 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‘/’ </a:t>
            </a:r>
            <a:r>
              <a:rPr lang="ko-KR" altLang="en-US" sz="1600" b="1" dirty="0"/>
              <a:t>로 바꾸어</a:t>
            </a:r>
            <a:endParaRPr lang="en-US" altLang="ko-KR" sz="1600" b="1" dirty="0"/>
          </a:p>
          <a:p>
            <a:r>
              <a:rPr lang="en-US" altLang="ko-KR" sz="1600" b="1" dirty="0"/>
              <a:t>    </a:t>
            </a:r>
            <a:r>
              <a:rPr lang="ko-KR" altLang="en-US" sz="1600" b="1" dirty="0"/>
              <a:t>구분자변경 이라는 명칭으로 출력해주세요</a:t>
            </a:r>
            <a:r>
              <a:rPr lang="en-US" altLang="ko-KR" sz="1600" b="1" dirty="0"/>
              <a:t>. </a:t>
            </a:r>
          </a:p>
          <a:p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500688-194B-3B1A-2A6B-AE9F3C77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175" y="2281959"/>
            <a:ext cx="3056771" cy="18321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B9BC9D-AD14-0C02-FC88-B8B7866BE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672" y="4587917"/>
            <a:ext cx="4303274" cy="18321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35728D-9382-A9B3-3CD9-8FA597C3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73" y="1666103"/>
            <a:ext cx="6053984" cy="615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4F6ADD-DFF7-D95B-ADDA-B2C186D3B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588" y="2861173"/>
            <a:ext cx="4507713" cy="14462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A8CABB-E7C2-B0B1-B8B4-320BB92AD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588" y="5351057"/>
            <a:ext cx="5460298" cy="12890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B1489B-D8D1-CF04-D739-6D6661D59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3560" y="1130542"/>
            <a:ext cx="1228896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86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733355" y="1402289"/>
            <a:ext cx="10339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숫자형 함수 </a:t>
            </a:r>
            <a:r>
              <a:rPr lang="en-US" altLang="ko-KR" sz="2400" b="1" dirty="0"/>
              <a:t>: </a:t>
            </a:r>
            <a:r>
              <a:rPr lang="en-US" altLang="ko-KR" sz="2400" b="1" dirty="0">
                <a:solidFill>
                  <a:srgbClr val="FF0000"/>
                </a:solidFill>
              </a:rPr>
              <a:t>MOD</a:t>
            </a:r>
            <a:r>
              <a:rPr lang="en-US" altLang="ko-KR" sz="2400" b="1" dirty="0"/>
              <a:t> , ROUND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826798" y="2543511"/>
            <a:ext cx="1033956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입력 값 </a:t>
            </a:r>
            <a:r>
              <a:rPr lang="en-US" altLang="ko-KR" b="1" dirty="0"/>
              <a:t>: </a:t>
            </a:r>
            <a:r>
              <a:rPr lang="ko-KR" altLang="en-US" b="1" dirty="0"/>
              <a:t>숫자형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 </a:t>
            </a:r>
            <a:r>
              <a:rPr lang="en-US" altLang="ko-KR" b="1" dirty="0"/>
              <a:t>(</a:t>
            </a:r>
            <a:r>
              <a:rPr lang="ko-KR" altLang="en-US" b="1" dirty="0"/>
              <a:t> 피제수 </a:t>
            </a:r>
            <a:r>
              <a:rPr lang="en-US" altLang="ko-KR" b="1" dirty="0"/>
              <a:t>, </a:t>
            </a:r>
            <a:r>
              <a:rPr lang="ko-KR" altLang="en-US" b="1" dirty="0"/>
              <a:t>제수</a:t>
            </a:r>
            <a:r>
              <a:rPr lang="en-US" altLang="ko-KR" b="1" dirty="0"/>
              <a:t> )     -- </a:t>
            </a:r>
            <a:r>
              <a:rPr lang="ko-KR" altLang="en-US" b="1" dirty="0"/>
              <a:t>예시 </a:t>
            </a:r>
            <a:r>
              <a:rPr lang="en-US" altLang="ko-KR" b="1" dirty="0"/>
              <a:t>) </a:t>
            </a:r>
            <a:r>
              <a:rPr lang="ko-KR" altLang="en-US" b="1" dirty="0"/>
              <a:t>피제수 </a:t>
            </a:r>
            <a:r>
              <a:rPr lang="en-US" altLang="ko-KR" b="1" dirty="0"/>
              <a:t>: 10 , </a:t>
            </a:r>
            <a:r>
              <a:rPr lang="ko-KR" altLang="en-US" b="1" dirty="0"/>
              <a:t>제수 </a:t>
            </a:r>
            <a:r>
              <a:rPr lang="en-US" altLang="ko-KR" b="1" dirty="0"/>
              <a:t>: 3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출력 값 </a:t>
            </a:r>
            <a:r>
              <a:rPr lang="en-US" altLang="ko-KR" b="1" dirty="0"/>
              <a:t>: </a:t>
            </a:r>
            <a:r>
              <a:rPr lang="ko-KR" altLang="en-US" b="1" dirty="0"/>
              <a:t>숫자형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                           </a:t>
            </a:r>
            <a:r>
              <a:rPr lang="en-US" altLang="ko-KR" b="1" dirty="0"/>
              <a:t>-- </a:t>
            </a:r>
            <a:r>
              <a:rPr lang="ko-KR" altLang="en-US" b="1" dirty="0"/>
              <a:t>예시</a:t>
            </a:r>
            <a:r>
              <a:rPr lang="en-US" altLang="ko-KR" b="1" dirty="0"/>
              <a:t>)  10 % 3 = 1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기능     </a:t>
            </a:r>
            <a:r>
              <a:rPr lang="en-US" altLang="ko-KR" b="1" dirty="0"/>
              <a:t>: </a:t>
            </a:r>
            <a:r>
              <a:rPr lang="ko-KR" altLang="en-US" b="1" dirty="0"/>
              <a:t>피제수를 제수로 나눈 나머지 숫자형 </a:t>
            </a:r>
            <a:r>
              <a:rPr lang="ko-KR" altLang="en-US" b="1" dirty="0" err="1"/>
              <a:t>리터럴을</a:t>
            </a:r>
            <a:r>
              <a:rPr lang="ko-KR" altLang="en-US" b="1" dirty="0"/>
              <a:t> 출력한다</a:t>
            </a:r>
            <a:r>
              <a:rPr lang="en-US" altLang="ko-KR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AEB16-6382-DA76-7909-02AB26B57109}"/>
              </a:ext>
            </a:extLst>
          </p:cNvPr>
          <p:cNvSpPr txBox="1"/>
          <p:nvPr/>
        </p:nvSpPr>
        <p:spPr>
          <a:xfrm>
            <a:off x="883948" y="4458010"/>
            <a:ext cx="4259551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SELECT </a:t>
            </a:r>
            <a:r>
              <a:rPr lang="en-US" altLang="ko-KR" b="1" dirty="0">
                <a:solidFill>
                  <a:srgbClr val="FF0000"/>
                </a:solidFill>
              </a:rPr>
              <a:t>MOD</a:t>
            </a:r>
            <a:r>
              <a:rPr lang="en-US" altLang="ko-KR" b="1" dirty="0"/>
              <a:t>(100 , 8) AS </a:t>
            </a:r>
            <a:r>
              <a:rPr lang="ko-KR" altLang="en-US" b="1" dirty="0" err="1"/>
              <a:t>나머지값</a:t>
            </a:r>
            <a:r>
              <a:rPr lang="ko-KR" altLang="en-US" b="1" dirty="0"/>
              <a:t> </a:t>
            </a:r>
          </a:p>
          <a:p>
            <a:r>
              <a:rPr lang="ko-KR" altLang="en-US" b="1" dirty="0"/>
              <a:t>        </a:t>
            </a:r>
            <a:r>
              <a:rPr lang="en-US" altLang="ko-KR" b="1" dirty="0"/>
              <a:t>,  </a:t>
            </a:r>
            <a:r>
              <a:rPr lang="en-US" altLang="ko-KR" b="1" dirty="0">
                <a:solidFill>
                  <a:srgbClr val="FF0000"/>
                </a:solidFill>
              </a:rPr>
              <a:t>MOD</a:t>
            </a:r>
            <a:r>
              <a:rPr lang="en-US" altLang="ko-KR" b="1" dirty="0"/>
              <a:t>(30  ,10) AS </a:t>
            </a:r>
            <a:r>
              <a:rPr lang="ko-KR" altLang="en-US" b="1" dirty="0" err="1"/>
              <a:t>나머지값</a:t>
            </a:r>
            <a:r>
              <a:rPr lang="en-US" altLang="ko-KR" b="1" dirty="0"/>
              <a:t>2</a:t>
            </a:r>
          </a:p>
          <a:p>
            <a:r>
              <a:rPr lang="en-US" altLang="ko-KR" b="1" dirty="0"/>
              <a:t>  FROM DUAL 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C6E071-A994-600E-7D17-F79751ED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63" y="4458010"/>
            <a:ext cx="2572109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5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733355" y="1402289"/>
            <a:ext cx="10339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숫자형 함수 </a:t>
            </a:r>
            <a:r>
              <a:rPr lang="en-US" altLang="ko-KR" sz="2400" b="1" dirty="0"/>
              <a:t>: MOD , </a:t>
            </a:r>
            <a:r>
              <a:rPr lang="en-US" altLang="ko-KR" sz="2400" b="1" dirty="0">
                <a:solidFill>
                  <a:srgbClr val="FF0000"/>
                </a:solidFill>
              </a:rPr>
              <a:t>ROUND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826798" y="2543511"/>
            <a:ext cx="1033956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입력 값 </a:t>
            </a:r>
            <a:r>
              <a:rPr lang="en-US" altLang="ko-KR" b="1" dirty="0"/>
              <a:t>: </a:t>
            </a:r>
            <a:r>
              <a:rPr lang="ko-KR" altLang="en-US" b="1" dirty="0"/>
              <a:t>숫자형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 </a:t>
            </a:r>
            <a:r>
              <a:rPr lang="en-US" altLang="ko-KR" b="1" dirty="0"/>
              <a:t>(</a:t>
            </a:r>
            <a:r>
              <a:rPr lang="ko-KR" altLang="en-US" b="1" dirty="0"/>
              <a:t> 실수 </a:t>
            </a:r>
            <a:r>
              <a:rPr lang="en-US" altLang="ko-KR" b="1" dirty="0"/>
              <a:t>, </a:t>
            </a:r>
            <a:r>
              <a:rPr lang="ko-KR" altLang="en-US" b="1" dirty="0" err="1"/>
              <a:t>소수점자릿수</a:t>
            </a:r>
            <a:r>
              <a:rPr lang="ko-KR" altLang="en-US" b="1" dirty="0"/>
              <a:t> </a:t>
            </a:r>
            <a:r>
              <a:rPr lang="en-US" altLang="ko-KR" b="1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출력 값 </a:t>
            </a:r>
            <a:r>
              <a:rPr lang="en-US" altLang="ko-KR" b="1" dirty="0"/>
              <a:t>: </a:t>
            </a:r>
            <a:r>
              <a:rPr lang="ko-KR" altLang="en-US" b="1" dirty="0"/>
              <a:t>숫자형 </a:t>
            </a:r>
            <a:r>
              <a:rPr lang="ko-KR" altLang="en-US" b="1" dirty="0" err="1"/>
              <a:t>리터럴</a:t>
            </a:r>
            <a:r>
              <a:rPr lang="ko-KR" altLang="en-US" b="1" dirty="0"/>
              <a:t> 값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기능     </a:t>
            </a:r>
            <a:r>
              <a:rPr lang="en-US" altLang="ko-KR" b="1" dirty="0"/>
              <a:t>: </a:t>
            </a:r>
            <a:r>
              <a:rPr lang="ko-KR" altLang="en-US" b="1" dirty="0"/>
              <a:t>실수를 소수점 자릿수까지 반올림한 결과를 출력한다</a:t>
            </a:r>
            <a:r>
              <a:rPr lang="en-US" altLang="ko-KR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AEB16-6382-DA76-7909-02AB26B57109}"/>
              </a:ext>
            </a:extLst>
          </p:cNvPr>
          <p:cNvSpPr txBox="1"/>
          <p:nvPr/>
        </p:nvSpPr>
        <p:spPr>
          <a:xfrm>
            <a:off x="883948" y="4458010"/>
            <a:ext cx="5603619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SELECT </a:t>
            </a:r>
            <a:r>
              <a:rPr lang="en-US" altLang="ko-KR" b="1" dirty="0">
                <a:solidFill>
                  <a:srgbClr val="FF0000"/>
                </a:solidFill>
              </a:rPr>
              <a:t>ROUND(</a:t>
            </a:r>
            <a:r>
              <a:rPr lang="en-US" altLang="ko-KR" b="1" dirty="0"/>
              <a:t>1.452</a:t>
            </a:r>
            <a:r>
              <a:rPr lang="ko-KR" altLang="en-US" b="1" dirty="0"/>
              <a:t> </a:t>
            </a:r>
            <a:r>
              <a:rPr lang="en-US" altLang="ko-KR" b="1" dirty="0"/>
              <a:t>, 2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en-US" altLang="ko-KR" b="1" dirty="0"/>
              <a:t> , </a:t>
            </a:r>
            <a:r>
              <a:rPr lang="en-US" altLang="ko-KR" b="1" dirty="0">
                <a:solidFill>
                  <a:srgbClr val="FF0000"/>
                </a:solidFill>
              </a:rPr>
              <a:t>ROUND(</a:t>
            </a:r>
            <a:r>
              <a:rPr lang="en-US" altLang="ko-KR" b="1" dirty="0"/>
              <a:t>1.452 , 1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en-US" altLang="ko-KR" b="1" dirty="0"/>
              <a:t>  </a:t>
            </a:r>
          </a:p>
          <a:p>
            <a:endParaRPr lang="en-US" altLang="ko-KR" b="1" dirty="0"/>
          </a:p>
          <a:p>
            <a:r>
              <a:rPr lang="en-US" altLang="ko-KR" b="1" dirty="0"/>
              <a:t>FROM DUAL</a:t>
            </a:r>
            <a:r>
              <a:rPr lang="ko-KR" altLang="en-US" b="1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7DD963-DDB2-B31C-E424-391697E7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24" y="4675840"/>
            <a:ext cx="2778317" cy="6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733355" y="1402289"/>
            <a:ext cx="10339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날짜형 함수 </a:t>
            </a:r>
            <a:r>
              <a:rPr lang="en-US" altLang="ko-KR" sz="2400" b="1" dirty="0"/>
              <a:t>: </a:t>
            </a:r>
            <a:r>
              <a:rPr lang="en-US" altLang="ko-KR" sz="2400" b="1" dirty="0">
                <a:solidFill>
                  <a:srgbClr val="FF0000"/>
                </a:solidFill>
              </a:rPr>
              <a:t>SYSDATE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1070984" y="2039975"/>
            <a:ext cx="1033956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SYSDATE </a:t>
            </a:r>
            <a:r>
              <a:rPr lang="ko-KR" altLang="en-US" b="1" dirty="0"/>
              <a:t>는 입력 시 바로 출력이 되며</a:t>
            </a:r>
            <a:r>
              <a:rPr lang="en-US" altLang="ko-KR" b="1" dirty="0"/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현재 시간을 초단위까지</a:t>
            </a:r>
            <a:r>
              <a:rPr lang="ko-KR" altLang="en-US" b="1" dirty="0"/>
              <a:t> 날짜형 </a:t>
            </a:r>
            <a:r>
              <a:rPr lang="ko-KR" altLang="en-US" b="1" dirty="0" err="1"/>
              <a:t>리터럴로</a:t>
            </a:r>
            <a:r>
              <a:rPr lang="ko-KR" altLang="en-US" b="1" dirty="0"/>
              <a:t> 출력합니다</a:t>
            </a:r>
            <a:r>
              <a:rPr lang="en-US" altLang="ko-KR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AEB16-6382-DA76-7909-02AB26B57109}"/>
              </a:ext>
            </a:extLst>
          </p:cNvPr>
          <p:cNvSpPr txBox="1"/>
          <p:nvPr/>
        </p:nvSpPr>
        <p:spPr>
          <a:xfrm>
            <a:off x="1070984" y="3619180"/>
            <a:ext cx="5603619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SELECT </a:t>
            </a:r>
            <a:r>
              <a:rPr lang="en-US" altLang="ko-KR" b="1" dirty="0">
                <a:solidFill>
                  <a:srgbClr val="FF0000"/>
                </a:solidFill>
              </a:rPr>
              <a:t>SYSDATE</a:t>
            </a:r>
            <a:r>
              <a:rPr lang="en-US" altLang="ko-KR" b="1" dirty="0"/>
              <a:t> </a:t>
            </a:r>
          </a:p>
          <a:p>
            <a:r>
              <a:rPr lang="en-US" altLang="ko-KR" b="1" dirty="0"/>
              <a:t>  </a:t>
            </a:r>
          </a:p>
          <a:p>
            <a:r>
              <a:rPr lang="en-US" altLang="ko-KR" b="1" dirty="0"/>
              <a:t>  FROM DUAL ;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100ABA-ADB5-B00D-88FC-F6E839D7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00" y="3723607"/>
            <a:ext cx="369621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5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F59BD5-73CB-06D6-BBC9-2B7E279D6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532" y="2209354"/>
            <a:ext cx="2865241" cy="2932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981FF-3E05-DA7F-2181-78DD3F916956}"/>
              </a:ext>
            </a:extLst>
          </p:cNvPr>
          <p:cNvSpPr txBox="1"/>
          <p:nvPr/>
        </p:nvSpPr>
        <p:spPr>
          <a:xfrm>
            <a:off x="504117" y="568240"/>
            <a:ext cx="3141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600" b="1" dirty="0"/>
              <a:t>테이블이란</a:t>
            </a:r>
            <a:r>
              <a:rPr lang="en-US" altLang="ko-KR" sz="3600" b="1" dirty="0"/>
              <a:t>?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CA53CC3-5D1E-403F-5B4F-21D9A4B1ABDA}"/>
              </a:ext>
            </a:extLst>
          </p:cNvPr>
          <p:cNvSpPr/>
          <p:nvPr/>
        </p:nvSpPr>
        <p:spPr>
          <a:xfrm>
            <a:off x="6330888" y="3758758"/>
            <a:ext cx="800833" cy="4765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6B69F-5E2F-F998-787E-250F990DCBA5}"/>
              </a:ext>
            </a:extLst>
          </p:cNvPr>
          <p:cNvSpPr txBox="1"/>
          <p:nvPr/>
        </p:nvSpPr>
        <p:spPr>
          <a:xfrm>
            <a:off x="7679532" y="5206485"/>
            <a:ext cx="286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 논리적 데이터 모델링 </a:t>
            </a:r>
            <a:r>
              <a:rPr lang="en-US" altLang="ko-KR" b="1" dirty="0"/>
              <a:t>] </a:t>
            </a:r>
            <a:endParaRPr lang="ko-KR" altLang="en-US" b="1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655ADB3-66CE-E781-E8C6-22EBDBDB7CFB}"/>
              </a:ext>
            </a:extLst>
          </p:cNvPr>
          <p:cNvSpPr txBox="1">
            <a:spLocks/>
          </p:cNvSpPr>
          <p:nvPr/>
        </p:nvSpPr>
        <p:spPr>
          <a:xfrm>
            <a:off x="711270" y="1179394"/>
            <a:ext cx="6586117" cy="1034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 err="1"/>
              <a:t>엔터티를</a:t>
            </a:r>
            <a:r>
              <a:rPr lang="ko-KR" altLang="en-US" sz="1800" b="1" dirty="0"/>
              <a:t> 모델링함으로써 </a:t>
            </a:r>
            <a:r>
              <a:rPr lang="en-US" altLang="ko-KR" sz="1800" b="1" dirty="0"/>
              <a:t>DB</a:t>
            </a:r>
            <a:r>
              <a:rPr lang="ko-KR" altLang="en-US" sz="1800" b="1" dirty="0"/>
              <a:t>가 이해할 수 있게 만든 결과물로 </a:t>
            </a:r>
            <a:endParaRPr lang="en-US" altLang="ko-KR" sz="1800" b="1" dirty="0"/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</a:rPr>
              <a:t>데이터를 저장하는 저장소</a:t>
            </a:r>
            <a:r>
              <a:rPr lang="ko-KR" altLang="en-US" sz="1800" b="1" dirty="0"/>
              <a:t> 기능을 가집니다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90A1A-EA1C-1070-575E-A6AAE1780BC6}"/>
              </a:ext>
            </a:extLst>
          </p:cNvPr>
          <p:cNvSpPr txBox="1"/>
          <p:nvPr/>
        </p:nvSpPr>
        <p:spPr>
          <a:xfrm>
            <a:off x="1858229" y="5206485"/>
            <a:ext cx="286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 개념적 데이터 모델링 </a:t>
            </a:r>
            <a:r>
              <a:rPr lang="en-US" altLang="ko-KR" b="1" dirty="0"/>
              <a:t>] </a:t>
            </a:r>
            <a:endParaRPr lang="ko-KR" altLang="en-US" b="1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34CA4E9-358D-EC82-3644-835700CD5304}"/>
              </a:ext>
            </a:extLst>
          </p:cNvPr>
          <p:cNvSpPr/>
          <p:nvPr/>
        </p:nvSpPr>
        <p:spPr>
          <a:xfrm>
            <a:off x="11396959" y="3807973"/>
            <a:ext cx="1487768" cy="4765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0AD77A-EB4D-2692-88EC-D17668479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2" y="2824723"/>
            <a:ext cx="5268796" cy="19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933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733355" y="1402289"/>
            <a:ext cx="10339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날짜형 함수 </a:t>
            </a:r>
            <a:r>
              <a:rPr lang="en-US" altLang="ko-KR" sz="2400" b="1" dirty="0"/>
              <a:t>: </a:t>
            </a:r>
            <a:r>
              <a:rPr lang="en-US" altLang="ko-KR" sz="2400" b="1" dirty="0">
                <a:solidFill>
                  <a:srgbClr val="FF0000"/>
                </a:solidFill>
              </a:rPr>
              <a:t>SYSDATE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924892" y="1973882"/>
            <a:ext cx="948314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실무에서는 현재 시간을 입력하거나</a:t>
            </a:r>
            <a:r>
              <a:rPr lang="en-US" altLang="ko-KR" b="1" dirty="0"/>
              <a:t>,</a:t>
            </a:r>
            <a:r>
              <a:rPr lang="ko-KR" altLang="en-US" b="1" dirty="0"/>
              <a:t> 아래와 같이 날짜를 조작해 사용하기도 합니다</a:t>
            </a:r>
            <a:r>
              <a:rPr lang="en-US" altLang="ko-KR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AEB16-6382-DA76-7909-02AB26B57109}"/>
              </a:ext>
            </a:extLst>
          </p:cNvPr>
          <p:cNvSpPr txBox="1"/>
          <p:nvPr/>
        </p:nvSpPr>
        <p:spPr>
          <a:xfrm>
            <a:off x="883948" y="3087055"/>
            <a:ext cx="5603619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SELECT SYSDATE + 1 AS </a:t>
            </a:r>
            <a:r>
              <a:rPr lang="ko-KR" altLang="en-US" b="1" dirty="0" err="1"/>
              <a:t>하루더함</a:t>
            </a:r>
            <a:endParaRPr lang="en-US" altLang="ko-KR" b="1" dirty="0"/>
          </a:p>
          <a:p>
            <a:r>
              <a:rPr lang="en-US" altLang="ko-KR" b="1" dirty="0"/>
              <a:t>        ,  SYSDATE + 1/24 AS </a:t>
            </a:r>
            <a:r>
              <a:rPr lang="ko-KR" altLang="en-US" b="1" dirty="0" err="1"/>
              <a:t>한시간더함</a:t>
            </a:r>
            <a:endParaRPr lang="en-US" altLang="ko-KR" b="1" dirty="0"/>
          </a:p>
          <a:p>
            <a:r>
              <a:rPr lang="en-US" altLang="ko-KR" b="1" dirty="0"/>
              <a:t>        ,  SYSDATE + 1/24/60 AS </a:t>
            </a:r>
            <a:r>
              <a:rPr lang="ko-KR" altLang="en-US" b="1" dirty="0" err="1"/>
              <a:t>일분더함</a:t>
            </a:r>
            <a:endParaRPr lang="en-US" altLang="ko-KR" b="1" dirty="0"/>
          </a:p>
          <a:p>
            <a:r>
              <a:rPr lang="en-US" altLang="ko-KR" b="1" dirty="0"/>
              <a:t>        ,  SYSDATE + 1/24/60/60 AS </a:t>
            </a:r>
            <a:r>
              <a:rPr lang="ko-KR" altLang="en-US" b="1" dirty="0" err="1"/>
              <a:t>일초더함</a:t>
            </a:r>
            <a:endParaRPr lang="en-US" altLang="ko-KR" b="1" dirty="0"/>
          </a:p>
          <a:p>
            <a:r>
              <a:rPr lang="en-US" altLang="ko-KR" b="1" dirty="0"/>
              <a:t>  FROM DUAL ;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1A2A0D-1345-C559-D550-876D9359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48" y="5037065"/>
            <a:ext cx="10671464" cy="5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36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139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514356" y="1253323"/>
            <a:ext cx="11339471" cy="64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/>
              <a:t>형변환함수는 특정 자료형으로 값을 변경합니다</a:t>
            </a:r>
            <a:r>
              <a:rPr lang="en-US" altLang="ko-KR" sz="3600" b="1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F526A-B4E9-29D7-6E8E-1CBB69A71534}"/>
              </a:ext>
            </a:extLst>
          </p:cNvPr>
          <p:cNvSpPr txBox="1"/>
          <p:nvPr/>
        </p:nvSpPr>
        <p:spPr>
          <a:xfrm>
            <a:off x="3192379" y="5220719"/>
            <a:ext cx="1159199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문자형 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A1321-B4A1-0DD4-2757-98612D66F23C}"/>
              </a:ext>
            </a:extLst>
          </p:cNvPr>
          <p:cNvSpPr txBox="1"/>
          <p:nvPr/>
        </p:nvSpPr>
        <p:spPr>
          <a:xfrm>
            <a:off x="801973" y="3025157"/>
            <a:ext cx="111205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b="1" dirty="0"/>
              <a:t>숫자형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12C5A0-941F-DAA8-A21A-88A8C8087605}"/>
              </a:ext>
            </a:extLst>
          </p:cNvPr>
          <p:cNvSpPr txBox="1"/>
          <p:nvPr/>
        </p:nvSpPr>
        <p:spPr>
          <a:xfrm>
            <a:off x="5996238" y="3040739"/>
            <a:ext cx="111205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b="1" dirty="0"/>
              <a:t>날짜형</a:t>
            </a:r>
            <a:endParaRPr lang="ko-KR" altLang="en-US" sz="2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B33ED8-C84C-EA98-E198-EE455B914DCA}"/>
              </a:ext>
            </a:extLst>
          </p:cNvPr>
          <p:cNvCxnSpPr>
            <a:cxnSpLocks/>
          </p:cNvCxnSpPr>
          <p:nvPr/>
        </p:nvCxnSpPr>
        <p:spPr>
          <a:xfrm>
            <a:off x="1193300" y="3958955"/>
            <a:ext cx="1689848" cy="12278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553E6B-3EB5-FA71-C58B-51612D7D9CB5}"/>
              </a:ext>
            </a:extLst>
          </p:cNvPr>
          <p:cNvSpPr txBox="1"/>
          <p:nvPr/>
        </p:nvSpPr>
        <p:spPr>
          <a:xfrm>
            <a:off x="1673673" y="4937323"/>
            <a:ext cx="961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TO_CHAR()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9E1949-CEB7-05AD-F13F-B463AC5E3372}"/>
              </a:ext>
            </a:extLst>
          </p:cNvPr>
          <p:cNvCxnSpPr>
            <a:cxnSpLocks/>
          </p:cNvCxnSpPr>
          <p:nvPr/>
        </p:nvCxnSpPr>
        <p:spPr>
          <a:xfrm flipH="1" flipV="1">
            <a:off x="1489622" y="3687843"/>
            <a:ext cx="1567910" cy="11791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ACE3C1-9331-CEC6-984D-BE5184323F5A}"/>
              </a:ext>
            </a:extLst>
          </p:cNvPr>
          <p:cNvSpPr txBox="1"/>
          <p:nvPr/>
        </p:nvSpPr>
        <p:spPr>
          <a:xfrm>
            <a:off x="2147345" y="3901164"/>
            <a:ext cx="1254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TO_NUMBER()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27D41F-AD4D-9553-B117-CCC148C40A99}"/>
              </a:ext>
            </a:extLst>
          </p:cNvPr>
          <p:cNvCxnSpPr>
            <a:cxnSpLocks/>
          </p:cNvCxnSpPr>
          <p:nvPr/>
        </p:nvCxnSpPr>
        <p:spPr>
          <a:xfrm flipV="1">
            <a:off x="4773524" y="3856148"/>
            <a:ext cx="1446167" cy="15122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78E249-B10B-935E-3180-979C933B2FAD}"/>
              </a:ext>
            </a:extLst>
          </p:cNvPr>
          <p:cNvSpPr txBox="1"/>
          <p:nvPr/>
        </p:nvSpPr>
        <p:spPr>
          <a:xfrm>
            <a:off x="5865947" y="3965831"/>
            <a:ext cx="1242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TO_DATE()</a:t>
            </a:r>
            <a:endParaRPr lang="ko-KR" altLang="en-US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4A6B4E6-95B6-DBC3-A621-F5FBC3D54D35}"/>
              </a:ext>
            </a:extLst>
          </p:cNvPr>
          <p:cNvCxnSpPr>
            <a:cxnSpLocks/>
          </p:cNvCxnSpPr>
          <p:nvPr/>
        </p:nvCxnSpPr>
        <p:spPr>
          <a:xfrm flipH="1">
            <a:off x="4547172" y="3676660"/>
            <a:ext cx="1477278" cy="15376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27F16A-034C-9C47-B7E7-017055D91E2B}"/>
              </a:ext>
            </a:extLst>
          </p:cNvPr>
          <p:cNvSpPr txBox="1"/>
          <p:nvPr/>
        </p:nvSpPr>
        <p:spPr>
          <a:xfrm>
            <a:off x="3812824" y="4705293"/>
            <a:ext cx="1242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TO_CHAR()</a:t>
            </a:r>
            <a:endParaRPr lang="ko-KR" altLang="en-US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A32C9A-FADC-E7E5-F114-CF0F06CF0042}"/>
              </a:ext>
            </a:extLst>
          </p:cNvPr>
          <p:cNvCxnSpPr>
            <a:cxnSpLocks/>
          </p:cNvCxnSpPr>
          <p:nvPr/>
        </p:nvCxnSpPr>
        <p:spPr>
          <a:xfrm flipH="1">
            <a:off x="2489570" y="3084659"/>
            <a:ext cx="297013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0F0C12-14BB-7133-E258-0AE5FA682445}"/>
              </a:ext>
            </a:extLst>
          </p:cNvPr>
          <p:cNvCxnSpPr>
            <a:cxnSpLocks/>
          </p:cNvCxnSpPr>
          <p:nvPr/>
        </p:nvCxnSpPr>
        <p:spPr>
          <a:xfrm>
            <a:off x="2489570" y="3438404"/>
            <a:ext cx="297013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95147E-2CF6-4D1C-4CDC-C9C54F5E01E9}"/>
              </a:ext>
            </a:extLst>
          </p:cNvPr>
          <p:cNvSpPr txBox="1"/>
          <p:nvPr/>
        </p:nvSpPr>
        <p:spPr>
          <a:xfrm>
            <a:off x="3567913" y="2759872"/>
            <a:ext cx="103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딱히 사용 </a:t>
            </a:r>
            <a:r>
              <a:rPr lang="en-US" altLang="ko-KR" sz="1200" b="1" dirty="0">
                <a:solidFill>
                  <a:srgbClr val="FF0000"/>
                </a:solidFill>
              </a:rPr>
              <a:t>X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178BD-EEF0-BBDC-FD35-B2255D9B919B}"/>
              </a:ext>
            </a:extLst>
          </p:cNvPr>
          <p:cNvSpPr txBox="1"/>
          <p:nvPr/>
        </p:nvSpPr>
        <p:spPr>
          <a:xfrm>
            <a:off x="3567913" y="3117491"/>
            <a:ext cx="103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딱히 사용 </a:t>
            </a:r>
            <a:r>
              <a:rPr lang="en-US" altLang="ko-KR" sz="1200" b="1" dirty="0">
                <a:solidFill>
                  <a:srgbClr val="FF0000"/>
                </a:solidFill>
              </a:rPr>
              <a:t>X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49" name="그래픽 48" descr="혼란스러운 사람 윤곽선">
            <a:extLst>
              <a:ext uri="{FF2B5EF4-FFF2-40B4-BE49-F238E27FC236}">
                <a16:creationId xmlns:a16="http://schemas.microsoft.com/office/drawing/2014/main" id="{02FE8626-44E1-A0FB-DD66-368BFAC0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6950" y="5115789"/>
            <a:ext cx="1456877" cy="1456877"/>
          </a:xfrm>
          <a:prstGeom prst="rect">
            <a:avLst/>
          </a:prstGeom>
        </p:spPr>
      </p:pic>
      <p:sp>
        <p:nvSpPr>
          <p:cNvPr id="50" name="말풍선: 사각형 49">
            <a:extLst>
              <a:ext uri="{FF2B5EF4-FFF2-40B4-BE49-F238E27FC236}">
                <a16:creationId xmlns:a16="http://schemas.microsoft.com/office/drawing/2014/main" id="{231F0EDB-B072-0409-9DF2-6E603D041F8E}"/>
              </a:ext>
            </a:extLst>
          </p:cNvPr>
          <p:cNvSpPr/>
          <p:nvPr/>
        </p:nvSpPr>
        <p:spPr>
          <a:xfrm>
            <a:off x="7644829" y="2451275"/>
            <a:ext cx="3840296" cy="1886430"/>
          </a:xfrm>
          <a:prstGeom prst="wedgeRectCallout">
            <a:avLst>
              <a:gd name="adj1" fmla="val 32826"/>
              <a:gd name="adj2" fmla="val 7804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실무 팁</a:t>
            </a:r>
            <a:r>
              <a:rPr lang="en-US" altLang="ko-KR" dirty="0"/>
              <a:t>! 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날짜형 </a:t>
            </a:r>
            <a:r>
              <a:rPr lang="en-US" altLang="ko-KR" dirty="0"/>
              <a:t>-&gt; </a:t>
            </a:r>
            <a:r>
              <a:rPr lang="ko-KR" altLang="en-US" dirty="0"/>
              <a:t>문자형 변환과</a:t>
            </a:r>
            <a:endParaRPr lang="en-US" altLang="ko-KR" dirty="0"/>
          </a:p>
          <a:p>
            <a:pPr algn="ctr"/>
            <a:r>
              <a:rPr lang="ko-KR" altLang="en-US" dirty="0"/>
              <a:t>문자형 </a:t>
            </a:r>
            <a:r>
              <a:rPr lang="en-US" altLang="ko-KR" dirty="0"/>
              <a:t>-&gt; </a:t>
            </a:r>
            <a:r>
              <a:rPr lang="ko-KR" altLang="en-US" dirty="0"/>
              <a:t>날짜형 변환은 </a:t>
            </a:r>
            <a:endParaRPr lang="en-US" altLang="ko-KR" dirty="0"/>
          </a:p>
          <a:p>
            <a:pPr algn="ctr"/>
            <a:r>
              <a:rPr lang="ko-KR" altLang="en-US" dirty="0"/>
              <a:t>자주 사용하므로 </a:t>
            </a:r>
            <a:r>
              <a:rPr lang="ko-KR" altLang="en-US" dirty="0" err="1"/>
              <a:t>익숙해지기를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추천합니다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5340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8F4D9-D3E7-4118-BD27-B58ACBD7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20" y="131519"/>
            <a:ext cx="5742810" cy="1325563"/>
          </a:xfrm>
        </p:spPr>
        <p:txBody>
          <a:bodyPr/>
          <a:lstStyle/>
          <a:p>
            <a:r>
              <a:rPr lang="ko-KR" altLang="en-US" dirty="0"/>
              <a:t>다음을 실행해봅시다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EAFCD-3D63-F89A-BE3C-13B8C076C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514" y="1408094"/>
            <a:ext cx="8839199" cy="522130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altLang="ko-KR" sz="1800" dirty="0"/>
              <a:t>SELECT TO_NUMBER('1') FROM DUAL ; -- </a:t>
            </a:r>
            <a:r>
              <a:rPr lang="ko-KR" altLang="en-US" sz="1800" dirty="0"/>
              <a:t>문자형</a:t>
            </a:r>
            <a:r>
              <a:rPr lang="en-US" altLang="ko-KR" sz="1800" dirty="0"/>
              <a:t>('1')</a:t>
            </a:r>
            <a:r>
              <a:rPr lang="ko-KR" altLang="en-US" sz="1800" dirty="0"/>
              <a:t>을 숫자형</a:t>
            </a:r>
            <a:r>
              <a:rPr lang="en-US" altLang="ko-KR" sz="1800" dirty="0"/>
              <a:t>(1) </a:t>
            </a:r>
            <a:r>
              <a:rPr lang="ko-KR" altLang="en-US" sz="1800" dirty="0"/>
              <a:t>로 형변환해 출력 </a:t>
            </a:r>
          </a:p>
          <a:p>
            <a:pPr marL="457200" indent="-457200">
              <a:buAutoNum type="arabicPeriod"/>
            </a:pPr>
            <a:endParaRPr lang="ko-KR" altLang="en-US" sz="1800" dirty="0"/>
          </a:p>
          <a:p>
            <a:pPr marL="457200" indent="-457200">
              <a:buAutoNum type="arabicPeriod"/>
            </a:pPr>
            <a:r>
              <a:rPr lang="en-US" altLang="ko-KR" sz="1800" dirty="0"/>
              <a:t>SELECT TO_CHAR(1) FROM DUAL ;       --</a:t>
            </a:r>
            <a:r>
              <a:rPr lang="ko-KR" altLang="en-US" sz="1800" dirty="0"/>
              <a:t>숫자형</a:t>
            </a:r>
            <a:r>
              <a:rPr lang="en-US" altLang="ko-KR" sz="1800" dirty="0"/>
              <a:t>(1)</a:t>
            </a:r>
            <a:r>
              <a:rPr lang="ko-KR" altLang="en-US" sz="1800" dirty="0"/>
              <a:t>을 문자형</a:t>
            </a:r>
            <a:r>
              <a:rPr lang="en-US" altLang="ko-KR" sz="1800" dirty="0"/>
              <a:t>('1') </a:t>
            </a:r>
            <a:r>
              <a:rPr lang="ko-KR" altLang="en-US" sz="1800" dirty="0"/>
              <a:t>로 형변환해 출력 </a:t>
            </a:r>
          </a:p>
          <a:p>
            <a:pPr marL="457200" indent="-457200">
              <a:buAutoNum type="arabicPeriod"/>
            </a:pPr>
            <a:endParaRPr lang="ko-KR" alt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SELECT TO_CHAR(SYSDATE , 'YYYY/MM/DD HH24:MI:SS') FROM DUAL ;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SELECT TO_CHAR(SYSDATE , 'YYYYMMDD') FROM DUAL ;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sz="1800" dirty="0"/>
          </a:p>
          <a:p>
            <a:pPr marL="457200" indent="-457200">
              <a:buAutoNum type="arabicPeriod"/>
            </a:pPr>
            <a:r>
              <a:rPr lang="en-US" altLang="ko-KR" sz="1800" dirty="0"/>
              <a:t>SELECT TO_DATE('20230101' , 'YYYY/MM/DD') FROM DUAL ; </a:t>
            </a:r>
          </a:p>
          <a:p>
            <a:pPr marL="457200" indent="-457200">
              <a:buAutoNum type="arabicPeriod"/>
            </a:pPr>
            <a:endParaRPr lang="en-US" altLang="ko-KR" sz="1800" dirty="0"/>
          </a:p>
          <a:p>
            <a:pPr marL="457200" indent="-457200">
              <a:buAutoNum type="arabicPeriod"/>
            </a:pPr>
            <a:r>
              <a:rPr lang="en-US" altLang="ko-KR" sz="1800" dirty="0"/>
              <a:t>SELECT TO_DATE('20230101141212' , 'YYYY/MM/DD HH24:MI:SS') FROM DUAL; </a:t>
            </a:r>
          </a:p>
          <a:p>
            <a:pPr marL="457200" indent="-457200">
              <a:buAutoNum type="arabicPeriod"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/*</a:t>
            </a:r>
          </a:p>
          <a:p>
            <a:pPr marL="0" indent="0">
              <a:buNone/>
            </a:pPr>
            <a:r>
              <a:rPr lang="en-US" altLang="ko-KR" sz="1800" dirty="0"/>
              <a:t>3</a:t>
            </a:r>
            <a:r>
              <a:rPr lang="ko-KR" altLang="en-US" sz="1800" dirty="0"/>
              <a:t>번 문제는 날짜형</a:t>
            </a:r>
            <a:r>
              <a:rPr lang="en-US" altLang="ko-KR" sz="1800" dirty="0"/>
              <a:t>(SYSDATE) </a:t>
            </a:r>
            <a:r>
              <a:rPr lang="ko-KR" altLang="en-US" sz="1800" dirty="0"/>
              <a:t>을 문자형으로 변경합니다</a:t>
            </a:r>
            <a:r>
              <a:rPr lang="en-US" altLang="ko-KR" sz="1800" dirty="0"/>
              <a:t>. </a:t>
            </a:r>
            <a:r>
              <a:rPr lang="en-US" altLang="ko-KR" sz="1800" b="1" dirty="0">
                <a:highlight>
                  <a:srgbClr val="FFFF00"/>
                </a:highlight>
              </a:rPr>
              <a:t>(</a:t>
            </a:r>
            <a:r>
              <a:rPr lang="ko-KR" altLang="en-US" sz="1800" b="1" dirty="0">
                <a:highlight>
                  <a:srgbClr val="FFFF00"/>
                </a:highlight>
              </a:rPr>
              <a:t>포맷의미는 꼭 외웁시다</a:t>
            </a:r>
            <a:r>
              <a:rPr lang="en-US" altLang="ko-KR" sz="1800" b="1" dirty="0">
                <a:highlight>
                  <a:srgbClr val="FFFF00"/>
                </a:highlight>
              </a:rPr>
              <a:t>!)</a:t>
            </a:r>
            <a:r>
              <a:rPr lang="en-US" altLang="ko-KR" sz="1800" dirty="0"/>
              <a:t> </a:t>
            </a:r>
          </a:p>
          <a:p>
            <a:pPr marL="0" indent="0">
              <a:buNone/>
            </a:pPr>
            <a:r>
              <a:rPr lang="en-US" altLang="ko-KR" sz="1800" dirty="0"/>
              <a:t>5</a:t>
            </a:r>
            <a:r>
              <a:rPr lang="ko-KR" altLang="en-US" sz="1800" dirty="0"/>
              <a:t>번 문제는 문자형</a:t>
            </a:r>
            <a:r>
              <a:rPr lang="en-US" altLang="ko-KR" sz="1800" dirty="0"/>
              <a:t>('2023010114')</a:t>
            </a:r>
            <a:r>
              <a:rPr lang="ko-KR" altLang="en-US" sz="1800" dirty="0"/>
              <a:t>을 날짜형 </a:t>
            </a:r>
            <a:r>
              <a:rPr lang="en-US" altLang="ko-KR" sz="1800" dirty="0"/>
              <a:t>(2023/01/01 14:00:00) </a:t>
            </a:r>
            <a:r>
              <a:rPr lang="ko-KR" altLang="en-US" sz="1800" dirty="0"/>
              <a:t>으로 변경합니다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6</a:t>
            </a:r>
            <a:r>
              <a:rPr lang="ko-KR" altLang="en-US" sz="1800" dirty="0"/>
              <a:t>번 문제는 문자형</a:t>
            </a:r>
            <a:r>
              <a:rPr lang="en-US" altLang="ko-KR" sz="1800" dirty="0"/>
              <a:t>('20230101141212')</a:t>
            </a:r>
            <a:r>
              <a:rPr lang="ko-KR" altLang="en-US" sz="1800" dirty="0"/>
              <a:t>을 날짜형</a:t>
            </a:r>
            <a:r>
              <a:rPr lang="en-US" altLang="ko-KR" sz="1800" dirty="0"/>
              <a:t>(2023/01/01 14:12:12) </a:t>
            </a:r>
            <a:r>
              <a:rPr lang="ko-KR" altLang="en-US" sz="1800" dirty="0"/>
              <a:t>으로 변경합니다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/>
              <a:t>*/ </a:t>
            </a:r>
          </a:p>
        </p:txBody>
      </p:sp>
    </p:spTree>
    <p:extLst>
      <p:ext uri="{BB962C8B-B14F-4D97-AF65-F5344CB8AC3E}">
        <p14:creationId xmlns:p14="http://schemas.microsoft.com/office/powerpoint/2010/main" val="1646538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8F4D9-D3E7-4118-BD27-B58ACBD7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20" y="131519"/>
            <a:ext cx="5742810" cy="1325563"/>
          </a:xfrm>
        </p:spPr>
        <p:txBody>
          <a:bodyPr/>
          <a:lstStyle/>
          <a:p>
            <a:r>
              <a:rPr lang="ko-KR" altLang="en-US" dirty="0"/>
              <a:t>실습문제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EAFCD-3D63-F89A-BE3C-13B8C076C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44" y="1835473"/>
            <a:ext cx="11166359" cy="82460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TB_PRD (</a:t>
            </a:r>
            <a:r>
              <a:rPr lang="ko-KR" altLang="en-US" sz="2000" dirty="0"/>
              <a:t>상품</a:t>
            </a:r>
            <a:r>
              <a:rPr lang="en-US" altLang="ko-KR" sz="2000" dirty="0"/>
              <a:t>) </a:t>
            </a:r>
            <a:r>
              <a:rPr lang="ko-KR" altLang="en-US" sz="2000" dirty="0"/>
              <a:t>테이블에는 해당 상품을 등록한 시점인 </a:t>
            </a:r>
            <a:r>
              <a:rPr lang="en-US" altLang="ko-KR" sz="2000" dirty="0"/>
              <a:t>REG_DATE (</a:t>
            </a:r>
            <a:r>
              <a:rPr lang="ko-KR" altLang="en-US" sz="2000" dirty="0"/>
              <a:t>등록일시</a:t>
            </a:r>
            <a:r>
              <a:rPr lang="en-US" altLang="ko-KR" sz="2000" dirty="0"/>
              <a:t>) </a:t>
            </a:r>
            <a:r>
              <a:rPr lang="ko-KR" altLang="en-US" sz="2000" dirty="0"/>
              <a:t>컬럼이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</a:t>
            </a:r>
            <a:r>
              <a:rPr lang="ko-KR" altLang="en-US" sz="2000" dirty="0"/>
              <a:t>존재합니다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아래와 같이 데이터를 출력해주세요</a:t>
            </a:r>
            <a:r>
              <a:rPr lang="en-US" altLang="ko-KR" sz="2000" dirty="0"/>
              <a:t>. (TO_CHAR </a:t>
            </a:r>
            <a:r>
              <a:rPr lang="ko-KR" altLang="en-US" sz="2000" dirty="0"/>
              <a:t>활용</a:t>
            </a:r>
            <a:r>
              <a:rPr lang="en-US" altLang="ko-KR" sz="20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166A7-31BF-FD1A-1171-BA182EBB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55" y="2660073"/>
            <a:ext cx="4254709" cy="402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513A32-1DBE-43BE-6CE9-9A4281F731A6}"/>
              </a:ext>
            </a:extLst>
          </p:cNvPr>
          <p:cNvSpPr txBox="1"/>
          <p:nvPr/>
        </p:nvSpPr>
        <p:spPr>
          <a:xfrm>
            <a:off x="827346" y="2606722"/>
            <a:ext cx="4674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* REG_DATE </a:t>
            </a:r>
            <a:r>
              <a:rPr lang="ko-KR" altLang="en-US" sz="1050" b="1" dirty="0">
                <a:solidFill>
                  <a:srgbClr val="FF0000"/>
                </a:solidFill>
              </a:rPr>
              <a:t>컬럼은 </a:t>
            </a:r>
            <a:r>
              <a:rPr lang="ko-KR" altLang="en-US" sz="1050" b="1" dirty="0" err="1">
                <a:solidFill>
                  <a:srgbClr val="FF0000"/>
                </a:solidFill>
              </a:rPr>
              <a:t>날짜형이며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출력된 </a:t>
            </a:r>
            <a:r>
              <a:rPr lang="ko-KR" altLang="en-US" sz="1050" b="1" dirty="0" err="1">
                <a:solidFill>
                  <a:srgbClr val="FF0000"/>
                </a:solidFill>
              </a:rPr>
              <a:t>등록년월일</a:t>
            </a:r>
            <a:r>
              <a:rPr lang="ko-KR" altLang="en-US" sz="1050" b="1" dirty="0">
                <a:solidFill>
                  <a:srgbClr val="FF0000"/>
                </a:solidFill>
              </a:rPr>
              <a:t> 컬럼은 </a:t>
            </a:r>
            <a:r>
              <a:rPr lang="ko-KR" altLang="en-US" sz="1050" b="1" dirty="0" err="1">
                <a:solidFill>
                  <a:srgbClr val="FF0000"/>
                </a:solidFill>
              </a:rPr>
              <a:t>문자형임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67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8F4D9-D3E7-4118-BD27-B58ACBD7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20" y="131519"/>
            <a:ext cx="5742810" cy="1325563"/>
          </a:xfrm>
        </p:spPr>
        <p:txBody>
          <a:bodyPr/>
          <a:lstStyle/>
          <a:p>
            <a:r>
              <a:rPr lang="ko-KR" altLang="en-US" dirty="0"/>
              <a:t>실습문제 답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2351DCD-5D17-B36A-5219-360D71E40FF6}"/>
              </a:ext>
            </a:extLst>
          </p:cNvPr>
          <p:cNvSpPr txBox="1">
            <a:spLocks/>
          </p:cNvSpPr>
          <p:nvPr/>
        </p:nvSpPr>
        <p:spPr>
          <a:xfrm>
            <a:off x="380444" y="1835473"/>
            <a:ext cx="11166359" cy="82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/>
              <a:t>TB_PRD (</a:t>
            </a:r>
            <a:r>
              <a:rPr lang="ko-KR" altLang="en-US" sz="2000"/>
              <a:t>상품</a:t>
            </a:r>
            <a:r>
              <a:rPr lang="en-US" altLang="ko-KR" sz="2000"/>
              <a:t>) </a:t>
            </a:r>
            <a:r>
              <a:rPr lang="ko-KR" altLang="en-US" sz="2000"/>
              <a:t>테이블에는 해당 상품을 등록한 시점인 </a:t>
            </a:r>
            <a:r>
              <a:rPr lang="en-US" altLang="ko-KR" sz="2000"/>
              <a:t>REG_DATE (</a:t>
            </a:r>
            <a:r>
              <a:rPr lang="ko-KR" altLang="en-US" sz="2000"/>
              <a:t>등록일시</a:t>
            </a:r>
            <a:r>
              <a:rPr lang="en-US" altLang="ko-KR" sz="2000"/>
              <a:t>) </a:t>
            </a:r>
            <a:r>
              <a:rPr lang="ko-KR" altLang="en-US" sz="2000"/>
              <a:t>컬럼이 </a:t>
            </a:r>
            <a:endParaRPr lang="en-US" altLang="ko-KR" sz="20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/>
              <a:t>     </a:t>
            </a:r>
            <a:r>
              <a:rPr lang="ko-KR" altLang="en-US" sz="2000"/>
              <a:t>존재합니다</a:t>
            </a:r>
            <a:r>
              <a:rPr lang="en-US" altLang="ko-KR" sz="2000"/>
              <a:t>. </a:t>
            </a:r>
            <a:r>
              <a:rPr lang="ko-KR" altLang="en-US" sz="2000"/>
              <a:t>아래와 같이 데이터를 출력해주세요</a:t>
            </a:r>
            <a:r>
              <a:rPr lang="en-US" altLang="ko-KR" sz="2000"/>
              <a:t>. (TO_CHAR </a:t>
            </a:r>
            <a:r>
              <a:rPr lang="ko-KR" altLang="en-US" sz="2000"/>
              <a:t>활용</a:t>
            </a:r>
            <a:r>
              <a:rPr lang="en-US" altLang="ko-KR" sz="2000"/>
              <a:t>)</a:t>
            </a: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CD3F73-2C3E-8F7E-F0BA-6846214F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73" y="2660073"/>
            <a:ext cx="4254709" cy="40221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28FE0A-B451-7201-2AFD-82A8767D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2" y="3871557"/>
            <a:ext cx="5445653" cy="1446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EDA4E9-DF5A-8886-C657-57BCA1502640}"/>
              </a:ext>
            </a:extLst>
          </p:cNvPr>
          <p:cNvSpPr txBox="1"/>
          <p:nvPr/>
        </p:nvSpPr>
        <p:spPr>
          <a:xfrm>
            <a:off x="827346" y="2606722"/>
            <a:ext cx="4674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* REG_DATE </a:t>
            </a:r>
            <a:r>
              <a:rPr lang="ko-KR" altLang="en-US" sz="1050" b="1" dirty="0">
                <a:solidFill>
                  <a:srgbClr val="FF0000"/>
                </a:solidFill>
              </a:rPr>
              <a:t>컬럼은 </a:t>
            </a:r>
            <a:r>
              <a:rPr lang="ko-KR" altLang="en-US" sz="1050" b="1" dirty="0" err="1">
                <a:solidFill>
                  <a:srgbClr val="FF0000"/>
                </a:solidFill>
              </a:rPr>
              <a:t>날짜형이며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출력된 </a:t>
            </a:r>
            <a:r>
              <a:rPr lang="ko-KR" altLang="en-US" sz="1050" b="1" dirty="0" err="1">
                <a:solidFill>
                  <a:srgbClr val="FF0000"/>
                </a:solidFill>
              </a:rPr>
              <a:t>등록년월일</a:t>
            </a:r>
            <a:r>
              <a:rPr lang="ko-KR" altLang="en-US" sz="1050" b="1" dirty="0">
                <a:solidFill>
                  <a:srgbClr val="FF0000"/>
                </a:solidFill>
              </a:rPr>
              <a:t> 컬럼은 </a:t>
            </a:r>
            <a:r>
              <a:rPr lang="ko-KR" altLang="en-US" sz="1050" b="1" dirty="0" err="1">
                <a:solidFill>
                  <a:srgbClr val="FF0000"/>
                </a:solidFill>
              </a:rPr>
              <a:t>문자형임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8F4D9-D3E7-4118-BD27-B58ACBD7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776" y="1776755"/>
            <a:ext cx="7567265" cy="1325563"/>
          </a:xfrm>
        </p:spPr>
        <p:txBody>
          <a:bodyPr/>
          <a:lstStyle/>
          <a:p>
            <a:r>
              <a:rPr lang="ko-KR" altLang="en-US" b="1" dirty="0"/>
              <a:t>아래 쿼리는 실행이 될까요</a:t>
            </a:r>
            <a:r>
              <a:rPr lang="en-US" altLang="ko-KR" b="1" dirty="0"/>
              <a:t>?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E24F8-6B24-BA84-6DA7-F241AC0974D2}"/>
              </a:ext>
            </a:extLst>
          </p:cNvPr>
          <p:cNvSpPr txBox="1"/>
          <p:nvPr/>
        </p:nvSpPr>
        <p:spPr>
          <a:xfrm>
            <a:off x="1613485" y="3926280"/>
            <a:ext cx="89650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SELECT MEMBER_NAME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+ 1000  FROM TB_MEMBER; </a:t>
            </a:r>
          </a:p>
          <a:p>
            <a:endParaRPr lang="en-US" altLang="ko-KR" sz="2400" b="1" dirty="0"/>
          </a:p>
          <a:p>
            <a:r>
              <a:rPr lang="en-US" altLang="ko-KR" sz="1600" b="1" dirty="0"/>
              <a:t>( MEMBER_NAME</a:t>
            </a:r>
            <a:r>
              <a:rPr lang="ko-KR" altLang="en-US" sz="1600" b="1" dirty="0"/>
              <a:t>은 문자형 컬럼이고 </a:t>
            </a:r>
            <a:r>
              <a:rPr lang="en-US" altLang="ko-KR" sz="1600" b="1" dirty="0"/>
              <a:t>1000</a:t>
            </a:r>
            <a:r>
              <a:rPr lang="ko-KR" altLang="en-US" sz="1600" b="1" dirty="0"/>
              <a:t>은 숫자형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값이라서 서로 데이터의 형이 다른 상황 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39834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AFE24F8-6B24-BA84-6DA7-F241AC0974D2}"/>
              </a:ext>
            </a:extLst>
          </p:cNvPr>
          <p:cNvSpPr txBox="1"/>
          <p:nvPr/>
        </p:nvSpPr>
        <p:spPr>
          <a:xfrm>
            <a:off x="3148109" y="1950739"/>
            <a:ext cx="5535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형 변환 우선순위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날짜형 </a:t>
            </a:r>
            <a:r>
              <a:rPr lang="en-US" altLang="ko-KR" sz="2000" b="1" dirty="0"/>
              <a:t>&gt; </a:t>
            </a:r>
            <a:r>
              <a:rPr lang="ko-KR" altLang="en-US" sz="2000" b="1" dirty="0"/>
              <a:t>숫자형 </a:t>
            </a:r>
            <a:r>
              <a:rPr lang="en-US" altLang="ko-KR" sz="2000" b="1" dirty="0"/>
              <a:t>&gt; </a:t>
            </a:r>
            <a:r>
              <a:rPr lang="ko-KR" altLang="en-US" sz="2000" b="1" dirty="0"/>
              <a:t>문자형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D9637-8E7A-89AC-A6ED-8FFD21CA006A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A672C-8266-FD88-8ACB-FC957E552306}"/>
              </a:ext>
            </a:extLst>
          </p:cNvPr>
          <p:cNvSpPr txBox="1"/>
          <p:nvPr/>
        </p:nvSpPr>
        <p:spPr>
          <a:xfrm>
            <a:off x="2344581" y="1359852"/>
            <a:ext cx="7502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연산을 하기 전에 먼저 </a:t>
            </a:r>
            <a:r>
              <a:rPr lang="ko-KR" altLang="en-US" sz="2800" b="1" dirty="0">
                <a:solidFill>
                  <a:srgbClr val="FF0000"/>
                </a:solidFill>
              </a:rPr>
              <a:t>형변환이 발생</a:t>
            </a:r>
            <a:r>
              <a:rPr lang="ko-KR" altLang="en-US" sz="2800" b="1" dirty="0"/>
              <a:t>합니다</a:t>
            </a:r>
            <a:r>
              <a:rPr lang="en-US" altLang="ko-KR" sz="2800" b="1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525AF-7301-9D18-02B1-609EF95A50D5}"/>
              </a:ext>
            </a:extLst>
          </p:cNvPr>
          <p:cNvSpPr txBox="1"/>
          <p:nvPr/>
        </p:nvSpPr>
        <p:spPr>
          <a:xfrm>
            <a:off x="765464" y="3741302"/>
            <a:ext cx="10661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SELECT MEMBER_NAME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+ 1000  FROM TB_MEMBER;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140A18-4E51-9249-D81A-912CFE9BFA42}"/>
              </a:ext>
            </a:extLst>
          </p:cNvPr>
          <p:cNvSpPr/>
          <p:nvPr/>
        </p:nvSpPr>
        <p:spPr>
          <a:xfrm>
            <a:off x="2344581" y="3697405"/>
            <a:ext cx="3235337" cy="672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052ACC-8B1B-DD9F-0F73-5FE2437DC46F}"/>
              </a:ext>
            </a:extLst>
          </p:cNvPr>
          <p:cNvSpPr/>
          <p:nvPr/>
        </p:nvSpPr>
        <p:spPr>
          <a:xfrm>
            <a:off x="5972747" y="3692804"/>
            <a:ext cx="1186288" cy="670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150C6-A1F7-433C-4277-B528007A984A}"/>
              </a:ext>
            </a:extLst>
          </p:cNvPr>
          <p:cNvSpPr txBox="1"/>
          <p:nvPr/>
        </p:nvSpPr>
        <p:spPr>
          <a:xfrm>
            <a:off x="4484902" y="446049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문자형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A271C-86F3-16A0-E4A9-5B02B7443404}"/>
              </a:ext>
            </a:extLst>
          </p:cNvPr>
          <p:cNvSpPr txBox="1"/>
          <p:nvPr/>
        </p:nvSpPr>
        <p:spPr>
          <a:xfrm>
            <a:off x="5959261" y="44619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숫자형</a:t>
            </a: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8D50E909-5766-1193-CBFC-944C362ACB06}"/>
              </a:ext>
            </a:extLst>
          </p:cNvPr>
          <p:cNvSpPr/>
          <p:nvPr/>
        </p:nvSpPr>
        <p:spPr>
          <a:xfrm>
            <a:off x="6204268" y="5205695"/>
            <a:ext cx="2160414" cy="670803"/>
          </a:xfrm>
          <a:prstGeom prst="wedgeEllipseCallout">
            <a:avLst>
              <a:gd name="adj1" fmla="val -39620"/>
              <a:gd name="adj2" fmla="val -11434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야 네가 변해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62CF6D34-F2E3-1896-361D-11C5666A5664}"/>
              </a:ext>
            </a:extLst>
          </p:cNvPr>
          <p:cNvSpPr/>
          <p:nvPr/>
        </p:nvSpPr>
        <p:spPr>
          <a:xfrm>
            <a:off x="3304688" y="5319507"/>
            <a:ext cx="1659243" cy="357282"/>
          </a:xfrm>
          <a:prstGeom prst="wedgeEllipseCallout">
            <a:avLst>
              <a:gd name="adj1" fmla="val 33107"/>
              <a:gd name="adj2" fmla="val -1749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잉</a:t>
            </a:r>
            <a:r>
              <a:rPr lang="en-US" altLang="ko-KR" sz="1200" b="1" dirty="0"/>
              <a:t>..</a:t>
            </a:r>
            <a:r>
              <a:rPr lang="ko-KR" altLang="en-US" sz="1200" b="1" dirty="0" err="1"/>
              <a:t>넵ㅠ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721206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E49BE0D-5122-B71E-CE62-ADD074D4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31" y="4308027"/>
            <a:ext cx="1271088" cy="2390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E24F8-6B24-BA84-6DA7-F241AC0974D2}"/>
              </a:ext>
            </a:extLst>
          </p:cNvPr>
          <p:cNvSpPr txBox="1"/>
          <p:nvPr/>
        </p:nvSpPr>
        <p:spPr>
          <a:xfrm>
            <a:off x="2916866" y="2023448"/>
            <a:ext cx="6358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형변환</a:t>
            </a:r>
            <a:r>
              <a:rPr lang="ko-KR" altLang="en-US" b="1" dirty="0"/>
              <a:t> 시 자동적으로 </a:t>
            </a:r>
            <a:r>
              <a:rPr lang="ko-KR" altLang="en-US" b="1" dirty="0" err="1"/>
              <a:t>형변환</a:t>
            </a:r>
            <a:r>
              <a:rPr lang="ko-KR" altLang="en-US" b="1" dirty="0"/>
              <a:t> 함수를 적용하게 됩니다</a:t>
            </a:r>
            <a:r>
              <a:rPr lang="en-US" altLang="ko-KR" b="1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D9637-8E7A-89AC-A6ED-8FFD21CA006A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A672C-8266-FD88-8ACB-FC957E552306}"/>
              </a:ext>
            </a:extLst>
          </p:cNvPr>
          <p:cNvSpPr txBox="1"/>
          <p:nvPr/>
        </p:nvSpPr>
        <p:spPr>
          <a:xfrm>
            <a:off x="2344581" y="1359852"/>
            <a:ext cx="7502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연산을 하기 전에 먼저 </a:t>
            </a:r>
            <a:r>
              <a:rPr lang="ko-KR" altLang="en-US" sz="2800" b="1" dirty="0">
                <a:solidFill>
                  <a:srgbClr val="FF0000"/>
                </a:solidFill>
              </a:rPr>
              <a:t>형변환이 발생</a:t>
            </a:r>
            <a:r>
              <a:rPr lang="ko-KR" altLang="en-US" sz="2800" b="1" dirty="0"/>
              <a:t>합니다</a:t>
            </a:r>
            <a:r>
              <a:rPr lang="en-US" altLang="ko-KR" sz="2800" b="1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525AF-7301-9D18-02B1-609EF95A50D5}"/>
              </a:ext>
            </a:extLst>
          </p:cNvPr>
          <p:cNvSpPr txBox="1"/>
          <p:nvPr/>
        </p:nvSpPr>
        <p:spPr>
          <a:xfrm>
            <a:off x="1086744" y="3216510"/>
            <a:ext cx="10018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SELECT TO_NUMBER(MEMBER_NAME)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+ 1000  FROM TB_MEMBER ;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140A18-4E51-9249-D81A-912CFE9BFA42}"/>
              </a:ext>
            </a:extLst>
          </p:cNvPr>
          <p:cNvSpPr/>
          <p:nvPr/>
        </p:nvSpPr>
        <p:spPr>
          <a:xfrm>
            <a:off x="2260509" y="3100043"/>
            <a:ext cx="4566317" cy="672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052ACC-8B1B-DD9F-0F73-5FE2437DC46F}"/>
              </a:ext>
            </a:extLst>
          </p:cNvPr>
          <p:cNvSpPr/>
          <p:nvPr/>
        </p:nvSpPr>
        <p:spPr>
          <a:xfrm>
            <a:off x="7171427" y="3224740"/>
            <a:ext cx="756427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150C6-A1F7-433C-4277-B528007A984A}"/>
              </a:ext>
            </a:extLst>
          </p:cNvPr>
          <p:cNvSpPr txBox="1"/>
          <p:nvPr/>
        </p:nvSpPr>
        <p:spPr>
          <a:xfrm>
            <a:off x="3154230" y="3910091"/>
            <a:ext cx="2962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문자형 </a:t>
            </a:r>
            <a:r>
              <a:rPr lang="en-US" altLang="ko-KR" sz="1600" b="1" dirty="0">
                <a:solidFill>
                  <a:srgbClr val="FF0000"/>
                </a:solidFill>
              </a:rPr>
              <a:t>-&gt; </a:t>
            </a:r>
            <a:r>
              <a:rPr lang="ko-KR" altLang="en-US" sz="1600" b="1" dirty="0">
                <a:solidFill>
                  <a:srgbClr val="FF0000"/>
                </a:solidFill>
              </a:rPr>
              <a:t>숫자형 </a:t>
            </a:r>
            <a:r>
              <a:rPr lang="ko-KR" altLang="en-US" sz="1600" b="1" dirty="0" err="1">
                <a:solidFill>
                  <a:srgbClr val="FF0000"/>
                </a:solidFill>
              </a:rPr>
              <a:t>형변환</a:t>
            </a:r>
            <a:r>
              <a:rPr lang="ko-KR" altLang="en-US" sz="1600" b="1" dirty="0">
                <a:solidFill>
                  <a:srgbClr val="FF0000"/>
                </a:solidFill>
              </a:rPr>
              <a:t> 시도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A271C-86F3-16A0-E4A9-5B02B7443404}"/>
              </a:ext>
            </a:extLst>
          </p:cNvPr>
          <p:cNvSpPr txBox="1"/>
          <p:nvPr/>
        </p:nvSpPr>
        <p:spPr>
          <a:xfrm>
            <a:off x="7149530" y="38628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숫자형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62CF6D34-F2E3-1896-361D-11C5666A5664}"/>
              </a:ext>
            </a:extLst>
          </p:cNvPr>
          <p:cNvSpPr/>
          <p:nvPr/>
        </p:nvSpPr>
        <p:spPr>
          <a:xfrm>
            <a:off x="3864154" y="5269571"/>
            <a:ext cx="2962672" cy="584775"/>
          </a:xfrm>
          <a:prstGeom prst="wedgeEllipseCallout">
            <a:avLst>
              <a:gd name="adj1" fmla="val -17184"/>
              <a:gd name="adj2" fmla="val -1157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‘</a:t>
            </a:r>
            <a:r>
              <a:rPr lang="ko-KR" altLang="en-US" sz="1200" b="1" dirty="0"/>
              <a:t>사용자</a:t>
            </a:r>
            <a:r>
              <a:rPr lang="en-US" altLang="ko-KR" sz="1200" b="1" dirty="0"/>
              <a:t>A’ </a:t>
            </a:r>
            <a:r>
              <a:rPr lang="ko-KR" altLang="en-US" sz="1200" b="1" dirty="0"/>
              <a:t>는 숫자로 변환이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불가능 합니다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7FA657-2961-3A5B-DF7C-33AAB3B54151}"/>
              </a:ext>
            </a:extLst>
          </p:cNvPr>
          <p:cNvSpPr/>
          <p:nvPr/>
        </p:nvSpPr>
        <p:spPr>
          <a:xfrm>
            <a:off x="2186954" y="4517755"/>
            <a:ext cx="826409" cy="241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4BB077-9EE3-B631-DF61-36125500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59" y="5269571"/>
            <a:ext cx="2534134" cy="4692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14F1A2-E61D-A971-2AD6-C39A1D58C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859" y="5801352"/>
            <a:ext cx="2534134" cy="4769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130A27-D7B9-DFC6-A78D-141F7CC85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908" y="4453942"/>
            <a:ext cx="1831756" cy="4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722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AFE24F8-6B24-BA84-6DA7-F241AC0974D2}"/>
              </a:ext>
            </a:extLst>
          </p:cNvPr>
          <p:cNvSpPr txBox="1"/>
          <p:nvPr/>
        </p:nvSpPr>
        <p:spPr>
          <a:xfrm>
            <a:off x="2916866" y="2023448"/>
            <a:ext cx="6358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형변환</a:t>
            </a:r>
            <a:r>
              <a:rPr lang="ko-KR" altLang="en-US" b="1" dirty="0"/>
              <a:t> 시 자동적으로 </a:t>
            </a:r>
            <a:r>
              <a:rPr lang="ko-KR" altLang="en-US" b="1" dirty="0" err="1"/>
              <a:t>형변환</a:t>
            </a:r>
            <a:r>
              <a:rPr lang="ko-KR" altLang="en-US" b="1" dirty="0"/>
              <a:t> 함수를 적용하게 됩니다</a:t>
            </a:r>
            <a:r>
              <a:rPr lang="en-US" altLang="ko-KR" b="1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D9637-8E7A-89AC-A6ED-8FFD21CA006A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4. </a:t>
            </a:r>
            <a:r>
              <a:rPr lang="ko-KR" altLang="en-US" b="1" dirty="0"/>
              <a:t>내장형함수 </a:t>
            </a:r>
            <a:r>
              <a:rPr lang="en-US" altLang="ko-KR" b="1" dirty="0"/>
              <a:t>&amp; </a:t>
            </a:r>
            <a:r>
              <a:rPr lang="ko-KR" altLang="en-US" b="1" dirty="0"/>
              <a:t>형변환함수 사용하기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A672C-8266-FD88-8ACB-FC957E552306}"/>
              </a:ext>
            </a:extLst>
          </p:cNvPr>
          <p:cNvSpPr txBox="1"/>
          <p:nvPr/>
        </p:nvSpPr>
        <p:spPr>
          <a:xfrm>
            <a:off x="2344581" y="1359852"/>
            <a:ext cx="7502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연산을 하기 전에 먼저 </a:t>
            </a:r>
            <a:r>
              <a:rPr lang="ko-KR" altLang="en-US" sz="2800" b="1" dirty="0">
                <a:solidFill>
                  <a:srgbClr val="FF0000"/>
                </a:solidFill>
              </a:rPr>
              <a:t>형변환이 발생</a:t>
            </a:r>
            <a:r>
              <a:rPr lang="ko-KR" altLang="en-US" sz="2800" b="1" dirty="0"/>
              <a:t>합니다</a:t>
            </a:r>
            <a:r>
              <a:rPr lang="en-US" altLang="ko-KR" sz="2800" b="1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525AF-7301-9D18-02B1-609EF95A50D5}"/>
              </a:ext>
            </a:extLst>
          </p:cNvPr>
          <p:cNvSpPr txBox="1"/>
          <p:nvPr/>
        </p:nvSpPr>
        <p:spPr>
          <a:xfrm>
            <a:off x="3178116" y="3158226"/>
            <a:ext cx="5835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SELECT ‘1’ + 1 FROM DUAL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;</a:t>
            </a:r>
            <a:r>
              <a:rPr lang="ko-KR" altLang="en-US" sz="3200" b="1" dirty="0"/>
              <a:t> </a:t>
            </a:r>
            <a:endParaRPr lang="en-US" altLang="ko-KR" sz="32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140A18-4E51-9249-D81A-912CFE9BFA42}"/>
              </a:ext>
            </a:extLst>
          </p:cNvPr>
          <p:cNvSpPr/>
          <p:nvPr/>
        </p:nvSpPr>
        <p:spPr>
          <a:xfrm>
            <a:off x="4717135" y="3114329"/>
            <a:ext cx="587596" cy="672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052ACC-8B1B-DD9F-0F73-5FE2437DC46F}"/>
              </a:ext>
            </a:extLst>
          </p:cNvPr>
          <p:cNvSpPr/>
          <p:nvPr/>
        </p:nvSpPr>
        <p:spPr>
          <a:xfrm>
            <a:off x="5716391" y="3114329"/>
            <a:ext cx="448239" cy="670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150C6-A1F7-433C-4277-B528007A984A}"/>
              </a:ext>
            </a:extLst>
          </p:cNvPr>
          <p:cNvSpPr txBox="1"/>
          <p:nvPr/>
        </p:nvSpPr>
        <p:spPr>
          <a:xfrm>
            <a:off x="3634634" y="3830793"/>
            <a:ext cx="2613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문자형 </a:t>
            </a:r>
            <a:r>
              <a:rPr lang="en-US" altLang="ko-KR" sz="1400" b="1" dirty="0">
                <a:solidFill>
                  <a:srgbClr val="FF0000"/>
                </a:solidFill>
              </a:rPr>
              <a:t>-&gt; </a:t>
            </a:r>
            <a:r>
              <a:rPr lang="ko-KR" altLang="en-US" sz="1400" b="1" dirty="0">
                <a:solidFill>
                  <a:srgbClr val="FF0000"/>
                </a:solidFill>
              </a:rPr>
              <a:t>숫자형 </a:t>
            </a:r>
            <a:r>
              <a:rPr lang="ko-KR" altLang="en-US" sz="1400" b="1" dirty="0" err="1">
                <a:solidFill>
                  <a:srgbClr val="FF0000"/>
                </a:solidFill>
              </a:rPr>
              <a:t>형변환</a:t>
            </a:r>
            <a:r>
              <a:rPr lang="ko-KR" altLang="en-US" sz="1400" b="1" dirty="0">
                <a:solidFill>
                  <a:srgbClr val="FF0000"/>
                </a:solidFill>
              </a:rPr>
              <a:t> 시도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62CF6D34-F2E3-1896-361D-11C5666A5664}"/>
              </a:ext>
            </a:extLst>
          </p:cNvPr>
          <p:cNvSpPr/>
          <p:nvPr/>
        </p:nvSpPr>
        <p:spPr>
          <a:xfrm>
            <a:off x="4648212" y="5391790"/>
            <a:ext cx="3574024" cy="584775"/>
          </a:xfrm>
          <a:prstGeom prst="wedgeEllipseCallout">
            <a:avLst>
              <a:gd name="adj1" fmla="val -43350"/>
              <a:gd name="adj2" fmla="val -961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‘1’</a:t>
            </a:r>
            <a:r>
              <a:rPr lang="ko-KR" altLang="en-US" sz="1200" b="1" dirty="0"/>
              <a:t> 은 숫자로 변환 가능합니다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81590D-8857-6B5A-0A65-F044278E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87" y="4517804"/>
            <a:ext cx="2867313" cy="49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2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5981FF-3E05-DA7F-2181-78DD3F916956}"/>
              </a:ext>
            </a:extLst>
          </p:cNvPr>
          <p:cNvSpPr txBox="1"/>
          <p:nvPr/>
        </p:nvSpPr>
        <p:spPr>
          <a:xfrm>
            <a:off x="504117" y="568240"/>
            <a:ext cx="3141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600" b="1" dirty="0"/>
              <a:t>테이블이란</a:t>
            </a:r>
            <a:r>
              <a:rPr lang="en-US" altLang="ko-KR" sz="3600" b="1" dirty="0"/>
              <a:t>?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CA53CC3-5D1E-403F-5B4F-21D9A4B1ABDA}"/>
              </a:ext>
            </a:extLst>
          </p:cNvPr>
          <p:cNvSpPr/>
          <p:nvPr/>
        </p:nvSpPr>
        <p:spPr>
          <a:xfrm>
            <a:off x="-322008" y="3553934"/>
            <a:ext cx="836522" cy="4765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483DD-858F-FC9C-597F-CEDF51E35527}"/>
              </a:ext>
            </a:extLst>
          </p:cNvPr>
          <p:cNvSpPr txBox="1"/>
          <p:nvPr/>
        </p:nvSpPr>
        <p:spPr>
          <a:xfrm>
            <a:off x="1257449" y="5706934"/>
            <a:ext cx="33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물리적 데이터 모델링 </a:t>
            </a:r>
            <a:r>
              <a:rPr lang="en-US" altLang="ko-KR" b="1" dirty="0"/>
              <a:t>] </a:t>
            </a:r>
            <a:endParaRPr lang="ko-KR" altLang="en-US" b="1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655ADB3-66CE-E781-E8C6-22EBDBDB7CFB}"/>
              </a:ext>
            </a:extLst>
          </p:cNvPr>
          <p:cNvSpPr txBox="1">
            <a:spLocks/>
          </p:cNvSpPr>
          <p:nvPr/>
        </p:nvSpPr>
        <p:spPr>
          <a:xfrm>
            <a:off x="558213" y="1115259"/>
            <a:ext cx="10427956" cy="6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err="1"/>
              <a:t>엔터티를</a:t>
            </a:r>
            <a:r>
              <a:rPr lang="ko-KR" altLang="en-US" sz="1800" b="1" dirty="0"/>
              <a:t> 물리적 모델링한 결과로 </a:t>
            </a:r>
            <a:r>
              <a:rPr lang="ko-KR" altLang="en-US" sz="1800" b="1" dirty="0">
                <a:solidFill>
                  <a:srgbClr val="FF0000"/>
                </a:solidFill>
              </a:rPr>
              <a:t>데이터를 저장하는 저장소</a:t>
            </a:r>
            <a:r>
              <a:rPr lang="ko-KR" altLang="en-US" sz="1800" b="1" dirty="0"/>
              <a:t> 기능을 가집니다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61A02E0-D39C-0747-EC03-12A09D990656}"/>
              </a:ext>
            </a:extLst>
          </p:cNvPr>
          <p:cNvSpPr/>
          <p:nvPr/>
        </p:nvSpPr>
        <p:spPr>
          <a:xfrm>
            <a:off x="5041969" y="3553934"/>
            <a:ext cx="947048" cy="4765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7E18E-3A92-0FD0-CD36-90A429F8576A}"/>
              </a:ext>
            </a:extLst>
          </p:cNvPr>
          <p:cNvSpPr txBox="1"/>
          <p:nvPr/>
        </p:nvSpPr>
        <p:spPr>
          <a:xfrm>
            <a:off x="6202985" y="5581772"/>
            <a:ext cx="574437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FF0000"/>
                </a:solidFill>
              </a:rPr>
              <a:t>엔터티</a:t>
            </a:r>
            <a:r>
              <a:rPr lang="en-US" altLang="ko-KR" sz="2000" b="1" dirty="0">
                <a:solidFill>
                  <a:srgbClr val="FF0000"/>
                </a:solidFill>
              </a:rPr>
              <a:t>: </a:t>
            </a:r>
            <a:r>
              <a:rPr lang="ko-KR" altLang="en-US" sz="2000" b="1" dirty="0">
                <a:solidFill>
                  <a:srgbClr val="FF0000"/>
                </a:solidFill>
              </a:rPr>
              <a:t>회원 에서 테이블</a:t>
            </a:r>
            <a:r>
              <a:rPr lang="en-US" altLang="ko-KR" sz="2000" b="1" dirty="0">
                <a:solidFill>
                  <a:srgbClr val="FF0000"/>
                </a:solidFill>
              </a:rPr>
              <a:t>: TB_MEMBER</a:t>
            </a:r>
            <a:r>
              <a:rPr lang="ko-KR" altLang="en-US" sz="2000" b="1" dirty="0">
                <a:solidFill>
                  <a:srgbClr val="FF0000"/>
                </a:solidFill>
              </a:rPr>
              <a:t> 로 진화</a:t>
            </a:r>
            <a:r>
              <a:rPr lang="en-US" altLang="ko-KR" sz="2000" b="1" dirty="0">
                <a:solidFill>
                  <a:srgbClr val="FF0000"/>
                </a:solidFill>
              </a:rPr>
              <a:t>!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7B2DB-6DF6-2650-8F24-9C6A238E22F1}"/>
              </a:ext>
            </a:extLst>
          </p:cNvPr>
          <p:cNvSpPr txBox="1"/>
          <p:nvPr/>
        </p:nvSpPr>
        <p:spPr>
          <a:xfrm>
            <a:off x="6571871" y="2188412"/>
            <a:ext cx="2540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테이블 </a:t>
            </a:r>
            <a:r>
              <a:rPr lang="en-US" altLang="ko-KR" b="1" dirty="0"/>
              <a:t>: TB_MEMBER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1F90D9-FE08-F90C-C974-027707A8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91" y="2346716"/>
            <a:ext cx="3370002" cy="3077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B1EA82-FFB0-7FC6-0D69-C2452FA5D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85" y="2633454"/>
            <a:ext cx="5744377" cy="27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6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089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8F4D9-D3E7-4118-BD27-B58ACBD7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20" y="131519"/>
            <a:ext cx="5742810" cy="1325563"/>
          </a:xfrm>
        </p:spPr>
        <p:txBody>
          <a:bodyPr/>
          <a:lstStyle/>
          <a:p>
            <a:r>
              <a:rPr lang="ko-KR" altLang="en-US" dirty="0"/>
              <a:t>문제를 풀어봅시다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EAFCD-3D63-F89A-BE3C-13B8C076C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44" y="1835473"/>
            <a:ext cx="11166359" cy="913783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US" altLang="ko-KR" sz="2400" b="1" dirty="0"/>
              <a:t>2023</a:t>
            </a:r>
            <a:r>
              <a:rPr lang="ko-KR" altLang="en-US" sz="2400" b="1" dirty="0"/>
              <a:t>년이 되었는데 </a:t>
            </a:r>
            <a:r>
              <a:rPr lang="en-US" altLang="ko-KR" sz="2400" b="1" dirty="0"/>
              <a:t>TB_MEMBER </a:t>
            </a:r>
            <a:r>
              <a:rPr lang="ko-KR" altLang="en-US" sz="2400" b="1" dirty="0"/>
              <a:t>테이블의 </a:t>
            </a:r>
            <a:r>
              <a:rPr lang="en-US" altLang="ko-KR" sz="2400" b="1" dirty="0"/>
              <a:t>AGE</a:t>
            </a:r>
            <a:r>
              <a:rPr lang="ko-KR" altLang="en-US" sz="2400" b="1" dirty="0"/>
              <a:t> 정보가 수정되지 않았습니다</a:t>
            </a:r>
            <a:r>
              <a:rPr lang="en-US" altLang="ko-KR" sz="2400" b="1" dirty="0"/>
              <a:t>.</a:t>
            </a:r>
          </a:p>
          <a:p>
            <a:pPr marL="0" indent="0">
              <a:buNone/>
            </a:pPr>
            <a:r>
              <a:rPr lang="en-US" altLang="ko-KR" sz="2400" b="1" dirty="0"/>
              <a:t>    </a:t>
            </a:r>
            <a:r>
              <a:rPr lang="ko-KR" altLang="en-US" sz="2400" b="1" dirty="0"/>
              <a:t>현재 </a:t>
            </a:r>
            <a:r>
              <a:rPr lang="en-US" altLang="ko-KR" sz="2400" b="1" dirty="0"/>
              <a:t>AGE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+1 </a:t>
            </a:r>
            <a:r>
              <a:rPr lang="ko-KR" altLang="en-US" sz="2400" b="1" dirty="0"/>
              <a:t>을 하여 아래와 같이 정보를 출력해주세요</a:t>
            </a:r>
            <a:r>
              <a:rPr lang="en-US" altLang="ko-KR" sz="24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D71E00-7359-7107-D7EE-86279A93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43" y="2749256"/>
            <a:ext cx="400105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5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8F4D9-D3E7-4118-BD27-B58ACBD7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20" y="131519"/>
            <a:ext cx="5742810" cy="1325563"/>
          </a:xfrm>
        </p:spPr>
        <p:txBody>
          <a:bodyPr/>
          <a:lstStyle/>
          <a:p>
            <a:r>
              <a:rPr lang="ko-KR" altLang="en-US" dirty="0"/>
              <a:t>답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A0ECB73-AC85-F103-F3C8-826ECF4F2B22}"/>
              </a:ext>
            </a:extLst>
          </p:cNvPr>
          <p:cNvSpPr txBox="1">
            <a:spLocks/>
          </p:cNvSpPr>
          <p:nvPr/>
        </p:nvSpPr>
        <p:spPr>
          <a:xfrm>
            <a:off x="380444" y="1835473"/>
            <a:ext cx="11166359" cy="913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400" b="1" dirty="0"/>
              <a:t>2023</a:t>
            </a:r>
            <a:r>
              <a:rPr lang="ko-KR" altLang="en-US" sz="2400" b="1" dirty="0"/>
              <a:t>년이 되었는데 </a:t>
            </a:r>
            <a:r>
              <a:rPr lang="en-US" altLang="ko-KR" sz="2400" b="1" dirty="0"/>
              <a:t>TB_MEMBER </a:t>
            </a:r>
            <a:r>
              <a:rPr lang="ko-KR" altLang="en-US" sz="2400" b="1" dirty="0"/>
              <a:t>테이블의 </a:t>
            </a:r>
            <a:r>
              <a:rPr lang="en-US" altLang="ko-KR" sz="2400" b="1" dirty="0"/>
              <a:t>AGE</a:t>
            </a:r>
            <a:r>
              <a:rPr lang="ko-KR" altLang="en-US" sz="2400" b="1" dirty="0"/>
              <a:t> 정보가 수정되지 않았습니다</a:t>
            </a:r>
            <a:r>
              <a:rPr lang="en-US" altLang="ko-KR" sz="2400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/>
              <a:t>    </a:t>
            </a:r>
            <a:r>
              <a:rPr lang="ko-KR" altLang="en-US" sz="2400" b="1" dirty="0"/>
              <a:t>현재 </a:t>
            </a:r>
            <a:r>
              <a:rPr lang="en-US" altLang="ko-KR" sz="2400" b="1" dirty="0"/>
              <a:t>AGE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+1 </a:t>
            </a:r>
            <a:r>
              <a:rPr lang="ko-KR" altLang="en-US" sz="2400" b="1" dirty="0"/>
              <a:t>을 하여 아래와 같이 정보를 출력해주세요</a:t>
            </a:r>
            <a:r>
              <a:rPr lang="en-US" altLang="ko-KR" sz="24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B46B2A-22B2-90F5-EDF3-72303CBD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625" y="2749256"/>
            <a:ext cx="4001058" cy="3801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85F727-CF20-57C3-685A-23FC632E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37" y="3639967"/>
            <a:ext cx="4915586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79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F9430D-420D-4D7E-E4BE-DD815FF5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85" y="2386882"/>
            <a:ext cx="4001058" cy="3801005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663845" y="1517413"/>
            <a:ext cx="10805517" cy="64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600" b="1" dirty="0"/>
              <a:t>NULL</a:t>
            </a:r>
            <a:r>
              <a:rPr lang="ko-KR" altLang="en-US" sz="3600" b="1" dirty="0"/>
              <a:t>은 산술</a:t>
            </a:r>
            <a:r>
              <a:rPr lang="en-US" altLang="ko-KR" sz="3600" b="1" dirty="0"/>
              <a:t>,</a:t>
            </a:r>
            <a:r>
              <a:rPr lang="ko-KR" altLang="en-US" sz="3600" b="1" dirty="0"/>
              <a:t>비교 연산이 </a:t>
            </a:r>
            <a:r>
              <a:rPr lang="ko-KR" altLang="en-US" sz="3600" b="1" dirty="0">
                <a:highlight>
                  <a:srgbClr val="FFFF00"/>
                </a:highlight>
              </a:rPr>
              <a:t>불가능</a:t>
            </a:r>
            <a:r>
              <a:rPr lang="ko-KR" altLang="en-US" sz="3600" b="1" dirty="0"/>
              <a:t>합니다</a:t>
            </a:r>
            <a:r>
              <a:rPr lang="en-US" altLang="ko-KR" sz="3600" b="1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0637D-30BC-D154-5100-D96FC0AA7366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NULL </a:t>
            </a:r>
            <a:r>
              <a:rPr lang="ko-KR" altLang="en-US" b="1" dirty="0"/>
              <a:t>함수 사용하기 </a:t>
            </a:r>
            <a:r>
              <a:rPr lang="en-US" altLang="ko-KR" b="1" dirty="0"/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DAEBEB-9BEF-D4DD-CF61-E7E718EA516F}"/>
              </a:ext>
            </a:extLst>
          </p:cNvPr>
          <p:cNvSpPr/>
          <p:nvPr/>
        </p:nvSpPr>
        <p:spPr>
          <a:xfrm>
            <a:off x="2343485" y="2818866"/>
            <a:ext cx="2432658" cy="33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916C837-69D1-79A8-F971-BED89DA84EF7}"/>
              </a:ext>
            </a:extLst>
          </p:cNvPr>
          <p:cNvSpPr/>
          <p:nvPr/>
        </p:nvSpPr>
        <p:spPr>
          <a:xfrm>
            <a:off x="5041553" y="3977710"/>
            <a:ext cx="631424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B9068-912C-9B27-ADB8-D432DBE663C4}"/>
              </a:ext>
            </a:extLst>
          </p:cNvPr>
          <p:cNvSpPr txBox="1"/>
          <p:nvPr/>
        </p:nvSpPr>
        <p:spPr>
          <a:xfrm>
            <a:off x="6064915" y="3704326"/>
            <a:ext cx="6094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NULL </a:t>
            </a:r>
            <a:r>
              <a:rPr lang="ko-KR" altLang="en-US" sz="1800" b="1" dirty="0"/>
              <a:t>인 데이터에 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을 더했더니 </a:t>
            </a:r>
            <a:r>
              <a:rPr lang="en-US" altLang="ko-KR" sz="1800" b="1" dirty="0"/>
              <a:t>NULL</a:t>
            </a:r>
            <a:r>
              <a:rPr lang="ko-KR" altLang="en-US" sz="1800" b="1" dirty="0"/>
              <a:t>이 나왔습니다</a:t>
            </a:r>
            <a:r>
              <a:rPr lang="en-US" altLang="ko-KR" sz="1800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(NULL</a:t>
            </a:r>
            <a:r>
              <a:rPr lang="ko-KR" altLang="en-US" b="1" dirty="0"/>
              <a:t>은 정해지지 않은 값 </a:t>
            </a:r>
            <a:r>
              <a:rPr lang="en-US" altLang="ko-KR" b="1" dirty="0"/>
              <a:t>, </a:t>
            </a:r>
            <a:r>
              <a:rPr lang="ko-KR" altLang="en-US" b="1" dirty="0"/>
              <a:t>숫자 </a:t>
            </a:r>
            <a:r>
              <a:rPr lang="en-US" altLang="ko-KR" b="1" dirty="0"/>
              <a:t>0</a:t>
            </a:r>
            <a:r>
              <a:rPr lang="ko-KR" altLang="en-US" b="1" dirty="0"/>
              <a:t>과는 완전 다름</a:t>
            </a:r>
            <a:r>
              <a:rPr lang="en-US" altLang="ko-KR" b="1" dirty="0"/>
              <a:t>!)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F03451-4BBA-EFD5-8420-E753102C5F42}"/>
              </a:ext>
            </a:extLst>
          </p:cNvPr>
          <p:cNvSpPr/>
          <p:nvPr/>
        </p:nvSpPr>
        <p:spPr>
          <a:xfrm>
            <a:off x="2412926" y="4139160"/>
            <a:ext cx="2432658" cy="33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1967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NULL </a:t>
            </a:r>
            <a:r>
              <a:rPr lang="ko-KR" altLang="en-US" b="1" dirty="0"/>
              <a:t>함수 사용하기 </a:t>
            </a:r>
            <a:r>
              <a:rPr lang="en-US" altLang="ko-KR" b="1" dirty="0"/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DCACB5-6897-6D22-29A0-0BFEFE417DF6}"/>
              </a:ext>
            </a:extLst>
          </p:cNvPr>
          <p:cNvSpPr txBox="1">
            <a:spLocks/>
          </p:cNvSpPr>
          <p:nvPr/>
        </p:nvSpPr>
        <p:spPr>
          <a:xfrm>
            <a:off x="514356" y="1243001"/>
            <a:ext cx="11339471" cy="64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600" b="1" dirty="0"/>
              <a:t>NULL</a:t>
            </a:r>
            <a:r>
              <a:rPr lang="ko-KR" altLang="en-US" sz="3600" b="1" dirty="0"/>
              <a:t>함수란 </a:t>
            </a:r>
            <a:r>
              <a:rPr lang="en-US" altLang="ko-KR" sz="3600" b="1" dirty="0"/>
              <a:t>NULL</a:t>
            </a:r>
            <a:r>
              <a:rPr lang="ko-KR" altLang="en-US" sz="3600" b="1" dirty="0"/>
              <a:t>값을 대체할 수 있는 함수입니다</a:t>
            </a:r>
            <a:r>
              <a:rPr lang="en-US" altLang="ko-KR" sz="3600" b="1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995382" y="3198476"/>
            <a:ext cx="3249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NVL(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data1 , data2 )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6832C-59ED-F10D-8DFB-A9107A61B095}"/>
              </a:ext>
            </a:extLst>
          </p:cNvPr>
          <p:cNvSpPr txBox="1"/>
          <p:nvPr/>
        </p:nvSpPr>
        <p:spPr>
          <a:xfrm>
            <a:off x="995382" y="4662938"/>
            <a:ext cx="6580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DECODE( data1 , data2 , data3 , data4 ) 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863C0-D022-7A3D-A02E-DBDCB511059B}"/>
              </a:ext>
            </a:extLst>
          </p:cNvPr>
          <p:cNvSpPr txBox="1"/>
          <p:nvPr/>
        </p:nvSpPr>
        <p:spPr>
          <a:xfrm>
            <a:off x="995382" y="5395169"/>
            <a:ext cx="7246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COALESCE ( data1 , data2 , data3 , …. , </a:t>
            </a:r>
            <a:r>
              <a:rPr lang="en-US" altLang="ko-KR" sz="2000" b="1" dirty="0" err="1"/>
              <a:t>dataN</a:t>
            </a:r>
            <a:r>
              <a:rPr lang="en-US" altLang="ko-KR" sz="2000" b="1" dirty="0"/>
              <a:t> )</a:t>
            </a:r>
            <a:endParaRPr lang="ko-KR" altLang="en-US" sz="2000" dirty="0"/>
          </a:p>
        </p:txBody>
      </p:sp>
      <p:pic>
        <p:nvPicPr>
          <p:cNvPr id="7" name="그래픽 6" descr="혼란스러운 사람 윤곽선">
            <a:extLst>
              <a:ext uri="{FF2B5EF4-FFF2-40B4-BE49-F238E27FC236}">
                <a16:creationId xmlns:a16="http://schemas.microsoft.com/office/drawing/2014/main" id="{46111422-072D-0D49-4EA6-1DF222F5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18" y="4761597"/>
            <a:ext cx="1033682" cy="1033682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108C40B-63DB-8E01-59AB-65ABE7318709}"/>
              </a:ext>
            </a:extLst>
          </p:cNvPr>
          <p:cNvSpPr/>
          <p:nvPr/>
        </p:nvSpPr>
        <p:spPr>
          <a:xfrm>
            <a:off x="8241712" y="3198476"/>
            <a:ext cx="2643696" cy="1456877"/>
          </a:xfrm>
          <a:prstGeom prst="wedgeRectCallout">
            <a:avLst>
              <a:gd name="adj1" fmla="val 41723"/>
              <a:gd name="adj2" fmla="val 70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실무 팁</a:t>
            </a:r>
            <a:r>
              <a:rPr lang="en-US" altLang="ko-KR" dirty="0"/>
              <a:t>!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NULL </a:t>
            </a:r>
            <a:r>
              <a:rPr lang="ko-KR" altLang="en-US" dirty="0"/>
              <a:t>함수 중 </a:t>
            </a:r>
            <a:endParaRPr lang="en-US" altLang="ko-KR" dirty="0"/>
          </a:p>
          <a:p>
            <a:pPr algn="ctr"/>
            <a:r>
              <a:rPr lang="en-US" altLang="ko-KR" b="1" dirty="0"/>
              <a:t>NVL</a:t>
            </a:r>
            <a:r>
              <a:rPr lang="ko-KR" altLang="en-US" b="1" dirty="0"/>
              <a:t> 와 </a:t>
            </a:r>
            <a:r>
              <a:rPr lang="en-US" altLang="ko-KR" b="1" dirty="0"/>
              <a:t>DECODE </a:t>
            </a:r>
            <a:r>
              <a:rPr lang="ko-KR" altLang="en-US" dirty="0"/>
              <a:t>는 </a:t>
            </a:r>
            <a:endParaRPr lang="en-US" altLang="ko-KR" dirty="0"/>
          </a:p>
          <a:p>
            <a:pPr algn="ctr"/>
            <a:r>
              <a:rPr lang="ko-KR" altLang="en-US" dirty="0"/>
              <a:t>정말 자주 사용됩니다</a:t>
            </a:r>
            <a:r>
              <a:rPr lang="en-US" altLang="ko-KR" dirty="0"/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686E3-7870-E707-B651-93263750C097}"/>
              </a:ext>
            </a:extLst>
          </p:cNvPr>
          <p:cNvSpPr txBox="1"/>
          <p:nvPr/>
        </p:nvSpPr>
        <p:spPr>
          <a:xfrm>
            <a:off x="995382" y="3930707"/>
            <a:ext cx="46484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NVL2(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data1 , data2 , data3)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737348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827B55A-7169-2703-9651-FDA873C1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70" y="2783816"/>
            <a:ext cx="3486554" cy="3011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NULL </a:t>
            </a:r>
            <a:r>
              <a:rPr lang="ko-KR" altLang="en-US" b="1" dirty="0"/>
              <a:t>함수 사용하기 </a:t>
            </a:r>
            <a:r>
              <a:rPr lang="en-US" altLang="ko-KR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601766" y="1062721"/>
            <a:ext cx="4036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NVL(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data1 , data2 )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686E3-7870-E707-B651-93263750C097}"/>
              </a:ext>
            </a:extLst>
          </p:cNvPr>
          <p:cNvSpPr txBox="1"/>
          <p:nvPr/>
        </p:nvSpPr>
        <p:spPr>
          <a:xfrm>
            <a:off x="995382" y="1685578"/>
            <a:ext cx="102256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data1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NULL </a:t>
            </a:r>
            <a:r>
              <a:rPr lang="ko-KR" altLang="en-US" sz="2000" b="1" dirty="0"/>
              <a:t>값이 들어오면 </a:t>
            </a:r>
            <a:r>
              <a:rPr lang="en-US" altLang="ko-KR" sz="2000" b="1" dirty="0"/>
              <a:t>data2</a:t>
            </a:r>
            <a:r>
              <a:rPr lang="ko-KR" altLang="en-US" sz="2000" b="1" dirty="0"/>
              <a:t>를 출력하고 </a:t>
            </a:r>
            <a:r>
              <a:rPr lang="en-US" altLang="ko-KR" sz="2000" b="1" dirty="0"/>
              <a:t>NULL</a:t>
            </a:r>
            <a:r>
              <a:rPr lang="ko-KR" altLang="en-US" sz="2000" b="1" dirty="0"/>
              <a:t>이 아니면 </a:t>
            </a:r>
            <a:r>
              <a:rPr lang="en-US" altLang="ko-KR" sz="2000" b="1" dirty="0"/>
              <a:t>data1</a:t>
            </a:r>
            <a:r>
              <a:rPr lang="ko-KR" altLang="en-US" sz="2000" b="1" dirty="0"/>
              <a:t>을 출력합니다</a:t>
            </a:r>
            <a:r>
              <a:rPr lang="en-US" altLang="ko-KR" sz="2000" b="1" dirty="0"/>
              <a:t>. 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A9550-C736-A60C-5F4F-48CCD0A9E913}"/>
              </a:ext>
            </a:extLst>
          </p:cNvPr>
          <p:cNvSpPr/>
          <p:nvPr/>
        </p:nvSpPr>
        <p:spPr>
          <a:xfrm>
            <a:off x="8029239" y="3117015"/>
            <a:ext cx="2216285" cy="274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FD9E39-6A4D-12C7-A32F-9532138836F1}"/>
              </a:ext>
            </a:extLst>
          </p:cNvPr>
          <p:cNvSpPr/>
          <p:nvPr/>
        </p:nvSpPr>
        <p:spPr>
          <a:xfrm>
            <a:off x="8029239" y="4195464"/>
            <a:ext cx="2216285" cy="274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CBD68B-E07C-0A04-28DA-AF8DFB79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46" y="3335339"/>
            <a:ext cx="3839111" cy="1905266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8E4113-EED2-D75E-A4B9-96B20B6CB2ED}"/>
              </a:ext>
            </a:extLst>
          </p:cNvPr>
          <p:cNvSpPr/>
          <p:nvPr/>
        </p:nvSpPr>
        <p:spPr>
          <a:xfrm>
            <a:off x="5463418" y="4001933"/>
            <a:ext cx="789709" cy="7094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074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34CC368-78D6-0B92-F03C-856E3F78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61" y="2790241"/>
            <a:ext cx="4496363" cy="2756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NULL </a:t>
            </a:r>
            <a:r>
              <a:rPr lang="ko-KR" altLang="en-US" b="1" dirty="0"/>
              <a:t>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601765" y="1062721"/>
            <a:ext cx="8518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DECODE(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data1 , data2 , data3 , data4 … 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686E3-7870-E707-B651-93263750C097}"/>
              </a:ext>
            </a:extLst>
          </p:cNvPr>
          <p:cNvSpPr txBox="1"/>
          <p:nvPr/>
        </p:nvSpPr>
        <p:spPr>
          <a:xfrm>
            <a:off x="983150" y="1667411"/>
            <a:ext cx="102256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data1 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data2 </a:t>
            </a:r>
            <a:r>
              <a:rPr lang="ko-KR" altLang="en-US" sz="2000" b="1" dirty="0"/>
              <a:t>가 동일하면 </a:t>
            </a:r>
            <a:r>
              <a:rPr lang="en-US" altLang="ko-KR" sz="2000" b="1" dirty="0"/>
              <a:t>data3</a:t>
            </a:r>
            <a:r>
              <a:rPr lang="ko-KR" altLang="en-US" sz="2000" b="1" dirty="0"/>
              <a:t>을 출력하고 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그렇지 않으면 </a:t>
            </a:r>
            <a:r>
              <a:rPr lang="en-US" altLang="ko-KR" sz="2000" b="1" dirty="0"/>
              <a:t>data4</a:t>
            </a:r>
            <a:r>
              <a:rPr lang="ko-KR" altLang="en-US" sz="2000" b="1" dirty="0"/>
              <a:t>를 출력합니다</a:t>
            </a:r>
            <a:r>
              <a:rPr lang="en-US" altLang="ko-KR" sz="2000" b="1" dirty="0"/>
              <a:t>. 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A9550-C736-A60C-5F4F-48CCD0A9E913}"/>
              </a:ext>
            </a:extLst>
          </p:cNvPr>
          <p:cNvSpPr/>
          <p:nvPr/>
        </p:nvSpPr>
        <p:spPr>
          <a:xfrm>
            <a:off x="8009287" y="3067434"/>
            <a:ext cx="3047637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61F4134-3843-563C-1451-0CF4CAA83BF2}"/>
              </a:ext>
            </a:extLst>
          </p:cNvPr>
          <p:cNvSpPr/>
          <p:nvPr/>
        </p:nvSpPr>
        <p:spPr>
          <a:xfrm>
            <a:off x="5894858" y="4160095"/>
            <a:ext cx="402282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FD9E39-6A4D-12C7-A32F-9532138836F1}"/>
              </a:ext>
            </a:extLst>
          </p:cNvPr>
          <p:cNvSpPr/>
          <p:nvPr/>
        </p:nvSpPr>
        <p:spPr>
          <a:xfrm>
            <a:off x="8009287" y="4062114"/>
            <a:ext cx="3170056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20C4BD-57F1-FF06-3B90-5CDF32B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84" y="3474425"/>
            <a:ext cx="4905144" cy="138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89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AEDD-72B5-C624-8BF3-DC0B009678F1}"/>
              </a:ext>
            </a:extLst>
          </p:cNvPr>
          <p:cNvSpPr txBox="1"/>
          <p:nvPr/>
        </p:nvSpPr>
        <p:spPr>
          <a:xfrm>
            <a:off x="98200" y="159841"/>
            <a:ext cx="535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5. NULL </a:t>
            </a:r>
            <a:r>
              <a:rPr lang="ko-KR" altLang="en-US" b="1" dirty="0"/>
              <a:t>함수 사용하기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201A-81FB-9001-94BE-BA1419A4ED04}"/>
              </a:ext>
            </a:extLst>
          </p:cNvPr>
          <p:cNvSpPr txBox="1"/>
          <p:nvPr/>
        </p:nvSpPr>
        <p:spPr>
          <a:xfrm>
            <a:off x="601765" y="1062721"/>
            <a:ext cx="8518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DECODE(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data1 , data2 , data3 , data4 … 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686E3-7870-E707-B651-93263750C097}"/>
              </a:ext>
            </a:extLst>
          </p:cNvPr>
          <p:cNvSpPr txBox="1"/>
          <p:nvPr/>
        </p:nvSpPr>
        <p:spPr>
          <a:xfrm>
            <a:off x="983150" y="1667411"/>
            <a:ext cx="102256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data1 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data2 </a:t>
            </a:r>
            <a:r>
              <a:rPr lang="ko-KR" altLang="en-US" sz="2000" b="1" dirty="0"/>
              <a:t>가 동일하면 </a:t>
            </a:r>
            <a:r>
              <a:rPr lang="en-US" altLang="ko-KR" sz="2000" b="1" dirty="0"/>
              <a:t>data3</a:t>
            </a:r>
            <a:r>
              <a:rPr lang="ko-KR" altLang="en-US" sz="2000" b="1" dirty="0"/>
              <a:t>을 출력하고 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그렇지 않으면 </a:t>
            </a:r>
            <a:r>
              <a:rPr lang="en-US" altLang="ko-KR" sz="2000" b="1" dirty="0"/>
              <a:t>data4</a:t>
            </a:r>
            <a:r>
              <a:rPr lang="ko-KR" altLang="en-US" sz="2000" b="1" dirty="0"/>
              <a:t>를 출력합니다</a:t>
            </a:r>
            <a:r>
              <a:rPr lang="en-US" altLang="ko-KR" sz="2000" b="1" dirty="0"/>
              <a:t>. 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34B94-A83E-556B-88E6-319748DD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3" y="2189513"/>
            <a:ext cx="10492292" cy="12920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347F35-82B2-11DC-2E13-3855B7E4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48" y="3738854"/>
            <a:ext cx="3199562" cy="281257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61F4134-3843-563C-1451-0CF4CAA83BF2}"/>
              </a:ext>
            </a:extLst>
          </p:cNvPr>
          <p:cNvSpPr/>
          <p:nvPr/>
        </p:nvSpPr>
        <p:spPr>
          <a:xfrm rot="5400000">
            <a:off x="5541007" y="3293302"/>
            <a:ext cx="402282" cy="376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CA9550-C736-A60C-5F4F-48CCD0A9E913}"/>
              </a:ext>
            </a:extLst>
          </p:cNvPr>
          <p:cNvSpPr/>
          <p:nvPr/>
        </p:nvSpPr>
        <p:spPr>
          <a:xfrm>
            <a:off x="6777317" y="3786107"/>
            <a:ext cx="752893" cy="2765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9811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8F4D9-D3E7-4118-BD27-B58ACBD7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20" y="131519"/>
            <a:ext cx="5742810" cy="1325563"/>
          </a:xfrm>
        </p:spPr>
        <p:txBody>
          <a:bodyPr/>
          <a:lstStyle/>
          <a:p>
            <a:r>
              <a:rPr lang="ko-KR" altLang="en-US" dirty="0"/>
              <a:t>문제를 풀어봅시다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EAFCD-3D63-F89A-BE3C-13B8C076C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44" y="1891128"/>
            <a:ext cx="11166359" cy="442761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1800" b="1" dirty="0"/>
              <a:t>TB_MEMBER</a:t>
            </a:r>
            <a:r>
              <a:rPr lang="ko-KR" altLang="en-US" sz="1800" b="1" dirty="0"/>
              <a:t> 테이블에서 정보를 출력하되 </a:t>
            </a:r>
            <a:r>
              <a:rPr lang="en-US" altLang="ko-KR" sz="1800" b="1" dirty="0"/>
              <a:t>AGE</a:t>
            </a:r>
            <a:r>
              <a:rPr lang="ko-KR" altLang="en-US" sz="1800" b="1" dirty="0"/>
              <a:t>가 정해지지 않은 대상은 일단 </a:t>
            </a:r>
            <a:r>
              <a:rPr lang="en-US" altLang="ko-KR" sz="1800" b="1" dirty="0"/>
              <a:t>20 </a:t>
            </a:r>
            <a:r>
              <a:rPr lang="ko-KR" altLang="en-US" sz="1800" b="1" dirty="0"/>
              <a:t>으로 출력되도록 해주세요</a:t>
            </a:r>
            <a:r>
              <a:rPr lang="en-US" altLang="ko-KR" sz="1800" b="1" dirty="0"/>
              <a:t>. (NVL </a:t>
            </a:r>
            <a:r>
              <a:rPr lang="ko-KR" altLang="en-US" sz="1800" b="1" dirty="0"/>
              <a:t>활용</a:t>
            </a:r>
            <a:r>
              <a:rPr lang="en-US" altLang="ko-KR" sz="1800" b="1" dirty="0"/>
              <a:t>) 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342900" indent="-342900">
              <a:buAutoNum type="arabicPeriod" startAt="2"/>
            </a:pPr>
            <a:r>
              <a:rPr lang="en-US" altLang="ko-KR" sz="1800" b="1" dirty="0"/>
              <a:t>TB_MEMBER</a:t>
            </a:r>
            <a:r>
              <a:rPr lang="ko-KR" altLang="en-US" sz="1800" b="1" dirty="0"/>
              <a:t> 테이블에서 </a:t>
            </a:r>
            <a:r>
              <a:rPr lang="en-US" altLang="ko-KR" sz="1800" b="1" dirty="0"/>
              <a:t>GENDER </a:t>
            </a:r>
            <a:r>
              <a:rPr lang="ko-KR" altLang="en-US" sz="1800" b="1" dirty="0"/>
              <a:t>의 값이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남</a:t>
            </a:r>
            <a:r>
              <a:rPr lang="en-US" altLang="ko-KR" sz="1800" b="1" dirty="0"/>
              <a:t>’ </a:t>
            </a:r>
            <a:r>
              <a:rPr lang="ko-KR" altLang="en-US" sz="1800" b="1" dirty="0"/>
              <a:t>이면 </a:t>
            </a:r>
            <a:r>
              <a:rPr lang="en-US" altLang="ko-KR" sz="1800" b="1" dirty="0"/>
              <a:t>‘MAN‘ </a:t>
            </a:r>
            <a:r>
              <a:rPr lang="ko-KR" altLang="en-US" sz="1800" b="1" dirty="0"/>
              <a:t>를 출력</a:t>
            </a:r>
            <a:r>
              <a:rPr lang="en-US" altLang="ko-KR" sz="1800" b="1" dirty="0"/>
              <a:t>, ‘</a:t>
            </a:r>
            <a:r>
              <a:rPr lang="ko-KR" altLang="en-US" sz="1800" b="1" dirty="0"/>
              <a:t>여</a:t>
            </a:r>
            <a:r>
              <a:rPr lang="en-US" altLang="ko-KR" sz="1800" b="1" dirty="0"/>
              <a:t>’ </a:t>
            </a:r>
            <a:r>
              <a:rPr lang="ko-KR" altLang="en-US" sz="1800" b="1" dirty="0"/>
              <a:t>이면 </a:t>
            </a:r>
            <a:r>
              <a:rPr lang="en-US" altLang="ko-KR" sz="1800" b="1" dirty="0"/>
              <a:t>‘WOMAN’ , </a:t>
            </a:r>
          </a:p>
          <a:p>
            <a:pPr marL="0" indent="0">
              <a:buNone/>
            </a:pPr>
            <a:r>
              <a:rPr lang="en-US" altLang="ko-KR" sz="1800" b="1" dirty="0"/>
              <a:t>     </a:t>
            </a:r>
            <a:r>
              <a:rPr lang="ko-KR" altLang="en-US" sz="1800" b="1" dirty="0"/>
              <a:t>둘 다 아니면 </a:t>
            </a:r>
            <a:r>
              <a:rPr lang="en-US" altLang="ko-KR" sz="1800" b="1" dirty="0"/>
              <a:t>‘ELSE’ </a:t>
            </a:r>
            <a:r>
              <a:rPr lang="ko-KR" altLang="en-US" sz="1800" b="1" dirty="0"/>
              <a:t>를 출력해주세요</a:t>
            </a:r>
            <a:r>
              <a:rPr lang="en-US" altLang="ko-KR" sz="1800" b="1" dirty="0"/>
              <a:t>. (DECODE </a:t>
            </a:r>
            <a:r>
              <a:rPr lang="ko-KR" altLang="en-US" sz="1800" b="1" dirty="0"/>
              <a:t>활용</a:t>
            </a:r>
            <a:r>
              <a:rPr lang="en-US" altLang="ko-KR" sz="1800" b="1" dirty="0"/>
              <a:t>)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75F78-DF41-1E9F-15E7-38F9DA2A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870" y="2219160"/>
            <a:ext cx="2000254" cy="16858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9511D8-498E-9708-61C1-D936646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67" y="4389120"/>
            <a:ext cx="2447857" cy="22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59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8F4D9-D3E7-4118-BD27-B58ACBD7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20" y="131519"/>
            <a:ext cx="5742810" cy="1325563"/>
          </a:xfrm>
        </p:spPr>
        <p:txBody>
          <a:bodyPr/>
          <a:lstStyle/>
          <a:p>
            <a:r>
              <a:rPr lang="ko-KR" altLang="en-US" dirty="0"/>
              <a:t>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DF98623-C538-3316-089D-5DA84AAE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44" y="1891128"/>
            <a:ext cx="11166359" cy="442761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1800" b="1" dirty="0"/>
              <a:t>TB_MEMBER</a:t>
            </a:r>
            <a:r>
              <a:rPr lang="ko-KR" altLang="en-US" sz="1800" b="1" dirty="0"/>
              <a:t> 테이블에서 정보를 출력하되 </a:t>
            </a:r>
            <a:r>
              <a:rPr lang="en-US" altLang="ko-KR" sz="1800" b="1" dirty="0"/>
              <a:t>AGE</a:t>
            </a:r>
            <a:r>
              <a:rPr lang="ko-KR" altLang="en-US" sz="1800" b="1" dirty="0"/>
              <a:t>가 정해지지 않은 대상은 일단 </a:t>
            </a:r>
            <a:r>
              <a:rPr lang="en-US" altLang="ko-KR" sz="1800" b="1" dirty="0"/>
              <a:t>20 </a:t>
            </a:r>
            <a:r>
              <a:rPr lang="ko-KR" altLang="en-US" sz="1800" b="1" dirty="0"/>
              <a:t>으로 출력되도록 해주세요</a:t>
            </a:r>
            <a:r>
              <a:rPr lang="en-US" altLang="ko-KR" sz="1800" b="1" dirty="0"/>
              <a:t>. (NVL </a:t>
            </a:r>
            <a:r>
              <a:rPr lang="ko-KR" altLang="en-US" sz="1800" b="1" dirty="0"/>
              <a:t>활용</a:t>
            </a:r>
            <a:r>
              <a:rPr lang="en-US" altLang="ko-KR" sz="1800" b="1" dirty="0"/>
              <a:t>) 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342900" indent="-342900">
              <a:buAutoNum type="arabicPeriod" startAt="2"/>
            </a:pPr>
            <a:r>
              <a:rPr lang="en-US" altLang="ko-KR" sz="1800" b="1" dirty="0"/>
              <a:t>TB_MEMBER</a:t>
            </a:r>
            <a:r>
              <a:rPr lang="ko-KR" altLang="en-US" sz="1800" b="1" dirty="0"/>
              <a:t> 테이블에서 </a:t>
            </a:r>
            <a:r>
              <a:rPr lang="en-US" altLang="ko-KR" sz="1800" b="1" dirty="0"/>
              <a:t>GENDER </a:t>
            </a:r>
            <a:r>
              <a:rPr lang="ko-KR" altLang="en-US" sz="1800" b="1" dirty="0"/>
              <a:t>의 값이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남</a:t>
            </a:r>
            <a:r>
              <a:rPr lang="en-US" altLang="ko-KR" sz="1800" b="1" dirty="0"/>
              <a:t>’ </a:t>
            </a:r>
            <a:r>
              <a:rPr lang="ko-KR" altLang="en-US" sz="1800" b="1" dirty="0"/>
              <a:t>이면 </a:t>
            </a:r>
            <a:r>
              <a:rPr lang="en-US" altLang="ko-KR" sz="1800" b="1" dirty="0"/>
              <a:t>‘MAN‘ </a:t>
            </a:r>
            <a:r>
              <a:rPr lang="ko-KR" altLang="en-US" sz="1800" b="1" dirty="0"/>
              <a:t>를 출력</a:t>
            </a:r>
            <a:r>
              <a:rPr lang="en-US" altLang="ko-KR" sz="1800" b="1" dirty="0"/>
              <a:t>, ‘</a:t>
            </a:r>
            <a:r>
              <a:rPr lang="ko-KR" altLang="en-US" sz="1800" b="1" dirty="0"/>
              <a:t>여</a:t>
            </a:r>
            <a:r>
              <a:rPr lang="en-US" altLang="ko-KR" sz="1800" b="1" dirty="0"/>
              <a:t>’ </a:t>
            </a:r>
            <a:r>
              <a:rPr lang="ko-KR" altLang="en-US" sz="1800" b="1" dirty="0"/>
              <a:t>이면 </a:t>
            </a:r>
            <a:r>
              <a:rPr lang="en-US" altLang="ko-KR" sz="1800" b="1" dirty="0"/>
              <a:t>‘WOMAN’ , </a:t>
            </a:r>
          </a:p>
          <a:p>
            <a:pPr marL="0" indent="0">
              <a:buNone/>
            </a:pPr>
            <a:r>
              <a:rPr lang="en-US" altLang="ko-KR" sz="1800" b="1" dirty="0"/>
              <a:t>     </a:t>
            </a:r>
            <a:r>
              <a:rPr lang="ko-KR" altLang="en-US" sz="1800" b="1" dirty="0"/>
              <a:t>둘 다 아니면 </a:t>
            </a:r>
            <a:r>
              <a:rPr lang="en-US" altLang="ko-KR" sz="1800" b="1" dirty="0"/>
              <a:t>‘ELSE’ </a:t>
            </a:r>
            <a:r>
              <a:rPr lang="ko-KR" altLang="en-US" sz="1800" b="1" dirty="0"/>
              <a:t>를 출력해주세요</a:t>
            </a:r>
            <a:r>
              <a:rPr lang="en-US" altLang="ko-KR" sz="1800" b="1" dirty="0"/>
              <a:t>. (DECODE </a:t>
            </a:r>
            <a:r>
              <a:rPr lang="ko-KR" altLang="en-US" sz="1800" b="1" dirty="0"/>
              <a:t>활용</a:t>
            </a:r>
            <a:r>
              <a:rPr lang="en-US" altLang="ko-KR" sz="1800" b="1" dirty="0"/>
              <a:t>)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6A79C3-7630-3B66-7138-20F8D33C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870" y="2219160"/>
            <a:ext cx="2000254" cy="16858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36E630-1FDD-02FE-D905-113C7C30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67" y="4389120"/>
            <a:ext cx="2447857" cy="22576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AF1C473-2A93-A9CC-05A9-EDF78C1C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35" y="2611733"/>
            <a:ext cx="3451041" cy="11062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A83D37C-65CA-9EAD-4CAB-16CDE9452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35" y="4885077"/>
            <a:ext cx="7112103" cy="12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7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5981FF-3E05-DA7F-2181-78DD3F916956}"/>
              </a:ext>
            </a:extLst>
          </p:cNvPr>
          <p:cNvSpPr txBox="1"/>
          <p:nvPr/>
        </p:nvSpPr>
        <p:spPr>
          <a:xfrm>
            <a:off x="98201" y="159841"/>
            <a:ext cx="241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b="1" dirty="0"/>
              <a:t>SQL </a:t>
            </a:r>
            <a:r>
              <a:rPr lang="ko-KR" altLang="en-US" b="1" dirty="0"/>
              <a:t>의미와 종류</a:t>
            </a:r>
            <a:endParaRPr lang="en-US" altLang="ko-KR" b="1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655ADB3-66CE-E781-E8C6-22EBDBDB7CFB}"/>
              </a:ext>
            </a:extLst>
          </p:cNvPr>
          <p:cNvSpPr txBox="1">
            <a:spLocks/>
          </p:cNvSpPr>
          <p:nvPr/>
        </p:nvSpPr>
        <p:spPr>
          <a:xfrm>
            <a:off x="2968861" y="1157565"/>
            <a:ext cx="6254271" cy="47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테이블은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차원의 행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열 형태를 유지합니다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74BD41-B80A-DFB9-6DDD-AA560326320D}"/>
              </a:ext>
            </a:extLst>
          </p:cNvPr>
          <p:cNvSpPr txBox="1"/>
          <p:nvPr/>
        </p:nvSpPr>
        <p:spPr>
          <a:xfrm>
            <a:off x="1582893" y="5331103"/>
            <a:ext cx="9785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TB_MEMBER</a:t>
            </a:r>
            <a:r>
              <a:rPr lang="ko-KR" altLang="en-US" sz="1800" b="1" dirty="0"/>
              <a:t> 테이블은 </a:t>
            </a:r>
            <a:r>
              <a:rPr lang="en-US" altLang="ko-KR" sz="1800" b="1" dirty="0"/>
              <a:t>9</a:t>
            </a:r>
            <a:r>
              <a:rPr lang="ko-KR" altLang="en-US" sz="1800" b="1" dirty="0"/>
              <a:t>개의 행</a:t>
            </a:r>
            <a:r>
              <a:rPr lang="en-US" altLang="ko-KR" sz="1800" b="1" dirty="0"/>
              <a:t>( </a:t>
            </a:r>
            <a:r>
              <a:rPr lang="ko-KR" altLang="en-US" sz="1800" b="1" dirty="0" err="1"/>
              <a:t>튜플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) </a:t>
            </a:r>
            <a:r>
              <a:rPr lang="ko-KR" altLang="en-US" b="1" dirty="0"/>
              <a:t>과 </a:t>
            </a:r>
            <a:r>
              <a:rPr lang="en-US" altLang="ko-KR" b="1" dirty="0"/>
              <a:t>9</a:t>
            </a:r>
            <a:r>
              <a:rPr lang="ko-KR" altLang="en-US" b="1" dirty="0"/>
              <a:t>개의 열</a:t>
            </a:r>
            <a:r>
              <a:rPr lang="en-US" altLang="ko-KR" b="1" dirty="0"/>
              <a:t>( </a:t>
            </a:r>
            <a:r>
              <a:rPr lang="ko-KR" altLang="en-US" b="1" dirty="0"/>
              <a:t>컬럼</a:t>
            </a:r>
            <a:r>
              <a:rPr lang="en-US" altLang="ko-KR" b="1" dirty="0"/>
              <a:t> ) </a:t>
            </a:r>
            <a:r>
              <a:rPr lang="ko-KR" altLang="en-US" b="1" dirty="0"/>
              <a:t>으로 구성되어 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06C211-86D5-C0CD-08C2-8953E5C5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6" y="2226648"/>
            <a:ext cx="10775373" cy="263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1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DE4362-0127-996F-579E-31FDD86A731D}"/>
              </a:ext>
            </a:extLst>
          </p:cNvPr>
          <p:cNvSpPr txBox="1"/>
          <p:nvPr/>
        </p:nvSpPr>
        <p:spPr>
          <a:xfrm>
            <a:off x="3047444" y="2767280"/>
            <a:ext cx="60971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b="1" dirty="0"/>
              <a:t>SELECT END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1257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4401</TotalTime>
  <Words>4308</Words>
  <Application>Microsoft Office PowerPoint</Application>
  <PresentationFormat>와이드스크린</PresentationFormat>
  <Paragraphs>791</Paragraphs>
  <Slides>90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3" baseType="lpstr">
      <vt:lpstr>맑은 고딕</vt:lpstr>
      <vt:lpstr>Arial</vt:lpstr>
      <vt:lpstr>Office 테마</vt:lpstr>
      <vt:lpstr>PowerPoint 프레젠테이션</vt:lpstr>
      <vt:lpstr>SQL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따라 작성해봅시다.</vt:lpstr>
      <vt:lpstr>PowerPoint 프레젠테이션</vt:lpstr>
      <vt:lpstr>PowerPoint 프레젠테이션</vt:lpstr>
      <vt:lpstr>PowerPoint 프레젠테이션</vt:lpstr>
      <vt:lpstr>따라 작성해봅시다.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NULL이 필요한 이유</vt:lpstr>
      <vt:lpstr>NULL이 필요한 이유</vt:lpstr>
      <vt:lpstr>NULL이 필요한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실습해봅시다.</vt:lpstr>
      <vt:lpstr>실습해봅시다. (아래 데이터를 복사)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문자형 함수 문제를 풀어봅시다</vt:lpstr>
      <vt:lpstr>문자형 함수 문제를 풀어봅시다(답)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다음을 실행해봅시다.</vt:lpstr>
      <vt:lpstr>실습문제</vt:lpstr>
      <vt:lpstr>실습문제 답</vt:lpstr>
      <vt:lpstr>아래 쿼리는 실행이 될까요? </vt:lpstr>
      <vt:lpstr>PowerPoint 프레젠테이션</vt:lpstr>
      <vt:lpstr>PowerPoint 프레젠테이션</vt:lpstr>
      <vt:lpstr>PowerPoint 프레젠테이션</vt:lpstr>
      <vt:lpstr>PowerPoint 프레젠테이션</vt:lpstr>
      <vt:lpstr>문제를 풀어봅시다</vt:lpstr>
      <vt:lpstr>답 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문제를 풀어봅시다</vt:lpstr>
      <vt:lpstr>답)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태우</dc:creator>
  <cp:lastModifiedBy>강 태우</cp:lastModifiedBy>
  <cp:revision>248</cp:revision>
  <dcterms:created xsi:type="dcterms:W3CDTF">2022-11-07T07:06:03Z</dcterms:created>
  <dcterms:modified xsi:type="dcterms:W3CDTF">2023-05-14T03:28:23Z</dcterms:modified>
</cp:coreProperties>
</file>